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84" r:id="rId3"/>
    <p:sldId id="282" r:id="rId4"/>
    <p:sldId id="274" r:id="rId5"/>
    <p:sldId id="276" r:id="rId6"/>
    <p:sldId id="285" r:id="rId7"/>
    <p:sldId id="277" r:id="rId8"/>
    <p:sldId id="288" r:id="rId9"/>
    <p:sldId id="289" r:id="rId10"/>
    <p:sldId id="290" r:id="rId11"/>
    <p:sldId id="278" r:id="rId12"/>
    <p:sldId id="292" r:id="rId13"/>
    <p:sldId id="291" r:id="rId14"/>
    <p:sldId id="317" r:id="rId15"/>
    <p:sldId id="316" r:id="rId16"/>
    <p:sldId id="295" r:id="rId17"/>
    <p:sldId id="293" r:id="rId18"/>
    <p:sldId id="287" r:id="rId19"/>
    <p:sldId id="294" r:id="rId20"/>
    <p:sldId id="296" r:id="rId21"/>
    <p:sldId id="279" r:id="rId22"/>
    <p:sldId id="299" r:id="rId23"/>
    <p:sldId id="297" r:id="rId24"/>
    <p:sldId id="298" r:id="rId25"/>
    <p:sldId id="307" r:id="rId26"/>
    <p:sldId id="308" r:id="rId27"/>
    <p:sldId id="310" r:id="rId28"/>
    <p:sldId id="309" r:id="rId29"/>
    <p:sldId id="311" r:id="rId30"/>
    <p:sldId id="312" r:id="rId31"/>
    <p:sldId id="313" r:id="rId32"/>
    <p:sldId id="318" r:id="rId33"/>
    <p:sldId id="319" r:id="rId34"/>
    <p:sldId id="320" r:id="rId35"/>
    <p:sldId id="321" r:id="rId36"/>
    <p:sldId id="300" r:id="rId37"/>
    <p:sldId id="301" r:id="rId38"/>
    <p:sldId id="303" r:id="rId39"/>
    <p:sldId id="304" r:id="rId40"/>
    <p:sldId id="302" r:id="rId41"/>
    <p:sldId id="305" r:id="rId42"/>
    <p:sldId id="306" r:id="rId43"/>
    <p:sldId id="315"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3" autoAdjust="0"/>
  </p:normalViewPr>
  <p:slideViewPr>
    <p:cSldViewPr>
      <p:cViewPr varScale="1">
        <p:scale>
          <a:sx n="110" d="100"/>
          <a:sy n="110" d="100"/>
        </p:scale>
        <p:origin x="1266" y="108"/>
      </p:cViewPr>
      <p:guideLst>
        <p:guide orient="horz" pos="2160"/>
        <p:guide pos="2880"/>
      </p:guideLst>
    </p:cSldViewPr>
  </p:slideViewPr>
  <p:outlineViewPr>
    <p:cViewPr>
      <p:scale>
        <a:sx n="33" d="100"/>
        <a:sy n="33" d="100"/>
      </p:scale>
      <p:origin x="0" y="77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910757-528D-4C82-BE36-983C44189E0B}" type="datetimeFigureOut">
              <a:rPr lang="en-IN" smtClean="0"/>
              <a:pPr/>
              <a:t>24-02-2016</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3ECE19-3A74-409E-B8F8-7955C6B2F8B0}" type="slidenum">
              <a:rPr lang="en-IN" smtClean="0"/>
              <a:pPr/>
              <a:t>‹#›</a:t>
            </a:fld>
            <a:endParaRPr lang="en-IN"/>
          </a:p>
        </p:txBody>
      </p:sp>
    </p:spTree>
    <p:extLst>
      <p:ext uri="{BB962C8B-B14F-4D97-AF65-F5344CB8AC3E}">
        <p14:creationId xmlns:p14="http://schemas.microsoft.com/office/powerpoint/2010/main" val="3845939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F63ECE19-3A74-409E-B8F8-7955C6B2F8B0}" type="slidenum">
              <a:rPr lang="en-IN" smtClean="0"/>
              <a:pPr/>
              <a:t>12</a:t>
            </a:fld>
            <a:endParaRPr lang="en-IN"/>
          </a:p>
        </p:txBody>
      </p:sp>
    </p:spTree>
    <p:extLst>
      <p:ext uri="{BB962C8B-B14F-4D97-AF65-F5344CB8AC3E}">
        <p14:creationId xmlns:p14="http://schemas.microsoft.com/office/powerpoint/2010/main" val="1444485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F63ECE19-3A74-409E-B8F8-7955C6B2F8B0}" type="slidenum">
              <a:rPr lang="en-IN" smtClean="0"/>
              <a:pPr/>
              <a:t>16</a:t>
            </a:fld>
            <a:endParaRPr lang="en-IN"/>
          </a:p>
        </p:txBody>
      </p:sp>
    </p:spTree>
    <p:extLst>
      <p:ext uri="{BB962C8B-B14F-4D97-AF65-F5344CB8AC3E}">
        <p14:creationId xmlns:p14="http://schemas.microsoft.com/office/powerpoint/2010/main" val="1685082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17D39D2-8B05-47A4-8946-21F396F9687A}" type="datetimeFigureOut">
              <a:rPr lang="en-US" smtClean="0"/>
              <a:pPr/>
              <a:t>2/24/2016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5CD655-46DA-4DA5-A23C-A90CBBACD692}"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17D39D2-8B05-47A4-8946-21F396F9687A}" type="datetimeFigureOut">
              <a:rPr lang="en-US" smtClean="0"/>
              <a:pPr/>
              <a:t>2/24/2016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5CD655-46DA-4DA5-A23C-A90CBBACD69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17D39D2-8B05-47A4-8946-21F396F9687A}" type="datetimeFigureOut">
              <a:rPr lang="en-US" smtClean="0"/>
              <a:pPr/>
              <a:t>2/24/2016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5CD655-46DA-4DA5-A23C-A90CBBACD69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17D39D2-8B05-47A4-8946-21F396F9687A}" type="datetimeFigureOut">
              <a:rPr lang="en-US" smtClean="0"/>
              <a:pPr/>
              <a:t>2/24/2016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5CD655-46DA-4DA5-A23C-A90CBBACD69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7D39D2-8B05-47A4-8946-21F396F9687A}" type="datetimeFigureOut">
              <a:rPr lang="en-US" smtClean="0"/>
              <a:pPr/>
              <a:t>2/24/2016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5CD655-46DA-4DA5-A23C-A90CBBACD692}"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17D39D2-8B05-47A4-8946-21F396F9687A}" type="datetimeFigureOut">
              <a:rPr lang="en-US" smtClean="0"/>
              <a:pPr/>
              <a:t>2/24/2016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5CD655-46DA-4DA5-A23C-A90CBBACD69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17D39D2-8B05-47A4-8946-21F396F9687A}" type="datetimeFigureOut">
              <a:rPr lang="en-US" smtClean="0"/>
              <a:pPr/>
              <a:t>2/24/2016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85CD655-46DA-4DA5-A23C-A90CBBACD69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17D39D2-8B05-47A4-8946-21F396F9687A}" type="datetimeFigureOut">
              <a:rPr lang="en-US" smtClean="0"/>
              <a:pPr/>
              <a:t>2/24/2016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85CD655-46DA-4DA5-A23C-A90CBBACD69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7D39D2-8B05-47A4-8946-21F396F9687A}" type="datetimeFigureOut">
              <a:rPr lang="en-US" smtClean="0"/>
              <a:pPr/>
              <a:t>2/24/2016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85CD655-46DA-4DA5-A23C-A90CBBACD69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7D39D2-8B05-47A4-8946-21F396F9687A}" type="datetimeFigureOut">
              <a:rPr lang="en-US" smtClean="0"/>
              <a:pPr/>
              <a:t>2/24/2016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5CD655-46DA-4DA5-A23C-A90CBBACD69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7D39D2-8B05-47A4-8946-21F396F9687A}" type="datetimeFigureOut">
              <a:rPr lang="en-US" smtClean="0"/>
              <a:pPr/>
              <a:t>2/24/2016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5CD655-46DA-4DA5-A23C-A90CBBACD692}"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7D39D2-8B05-47A4-8946-21F396F9687A}" type="datetimeFigureOut">
              <a:rPr lang="en-US" smtClean="0"/>
              <a:pPr/>
              <a:t>2/24/2016</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5CD655-46DA-4DA5-A23C-A90CBBACD692}"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30545"/>
            <a:ext cx="9144000" cy="1470025"/>
          </a:xfrm>
        </p:spPr>
        <p:txBody>
          <a:bodyPr>
            <a:normAutofit fontScale="90000"/>
          </a:bodyPr>
          <a:lstStyle/>
          <a:p>
            <a:r>
              <a:rPr lang="en-GB" b="1" dirty="0"/>
              <a:t>JUVENILE JUSTICE (CARE AND PROTECTION OF CHILDREN) ACT, </a:t>
            </a:r>
            <a:r>
              <a:rPr lang="en-GB" b="1" dirty="0" smtClean="0"/>
              <a:t>2000</a:t>
            </a:r>
            <a:r>
              <a:rPr lang="en-GB" b="1" dirty="0"/>
              <a:t> </a:t>
            </a:r>
            <a:r>
              <a:rPr lang="en-GB" b="1" dirty="0" smtClean="0"/>
              <a:t/>
            </a:r>
            <a:br>
              <a:rPr lang="en-GB" b="1" dirty="0" smtClean="0"/>
            </a:br>
            <a:r>
              <a:rPr lang="en-GB" b="1" dirty="0" smtClean="0"/>
              <a:t/>
            </a:r>
            <a:br>
              <a:rPr lang="en-GB" b="1" dirty="0" smtClean="0"/>
            </a:br>
            <a:r>
              <a:rPr lang="pt-BR" b="1" dirty="0" smtClean="0"/>
              <a:t>Rajasthan </a:t>
            </a:r>
            <a:r>
              <a:rPr lang="en-IN" b="1" dirty="0" smtClean="0"/>
              <a:t>Juvenile </a:t>
            </a:r>
            <a:r>
              <a:rPr lang="en-IN" b="1" dirty="0"/>
              <a:t>Justice (Care and Protection of Children) Rules, 2011</a:t>
            </a:r>
            <a:br>
              <a:rPr lang="en-IN" b="1" dirty="0"/>
            </a:br>
            <a:r>
              <a:rPr lang="en-IN" dirty="0"/>
              <a:t/>
            </a:r>
            <a:br>
              <a:rPr lang="en-IN" dirty="0"/>
            </a:br>
            <a:endParaRPr lang="en-IN" dirty="0"/>
          </a:p>
        </p:txBody>
      </p:sp>
      <p:grpSp>
        <p:nvGrpSpPr>
          <p:cNvPr id="7" name="Group 6"/>
          <p:cNvGrpSpPr/>
          <p:nvPr/>
        </p:nvGrpSpPr>
        <p:grpSpPr>
          <a:xfrm>
            <a:off x="72009" y="6109339"/>
            <a:ext cx="9071991" cy="704037"/>
            <a:chOff x="1" y="6093296"/>
            <a:chExt cx="8604447" cy="776045"/>
          </a:xfrm>
        </p:grpSpPr>
        <p:pic>
          <p:nvPicPr>
            <p:cNvPr id="8"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9"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10"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11" name="Picture 10"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640960" cy="1143000"/>
          </a:xfrm>
        </p:spPr>
        <p:txBody>
          <a:bodyPr>
            <a:normAutofit fontScale="90000"/>
          </a:bodyPr>
          <a:lstStyle/>
          <a:p>
            <a:r>
              <a:rPr lang="en-IN" dirty="0" smtClean="0"/>
              <a:t>DUTIES OF VOLUNTARY ORGANISATIONS /PROTECTION AGENCIES </a:t>
            </a:r>
            <a:endParaRPr lang="en-IN" dirty="0"/>
          </a:p>
        </p:txBody>
      </p:sp>
      <p:sp>
        <p:nvSpPr>
          <p:cNvPr id="3" name="Content Placeholder 2"/>
          <p:cNvSpPr>
            <a:spLocks noGrp="1"/>
          </p:cNvSpPr>
          <p:nvPr>
            <p:ph idx="1"/>
          </p:nvPr>
        </p:nvSpPr>
        <p:spPr>
          <a:xfrm>
            <a:off x="457200" y="1484784"/>
            <a:ext cx="8229600" cy="5112568"/>
          </a:xfrm>
        </p:spPr>
        <p:txBody>
          <a:bodyPr>
            <a:noAutofit/>
          </a:bodyPr>
          <a:lstStyle/>
          <a:p>
            <a:pPr algn="just">
              <a:spcBef>
                <a:spcPts val="0"/>
              </a:spcBef>
            </a:pPr>
            <a:r>
              <a:rPr lang="en-GB" sz="2200" dirty="0" smtClean="0"/>
              <a:t>Voluntary organizations which are in a position to provide the services of probation, </a:t>
            </a:r>
            <a:r>
              <a:rPr lang="en-GB" sz="2200" dirty="0" err="1" smtClean="0"/>
              <a:t>counseling</a:t>
            </a:r>
            <a:r>
              <a:rPr lang="en-GB" sz="2200" dirty="0" smtClean="0"/>
              <a:t>, case work, a safe place and also associate with the Police may be recognized as protection agencies by the State Government. [Rule 11(12)]</a:t>
            </a:r>
          </a:p>
          <a:p>
            <a:pPr algn="just">
              <a:spcBef>
                <a:spcPts val="0"/>
              </a:spcBef>
            </a:pPr>
            <a:endParaRPr lang="en-IN" sz="2200" dirty="0" smtClean="0"/>
          </a:p>
          <a:p>
            <a:pPr algn="just">
              <a:spcBef>
                <a:spcPts val="0"/>
              </a:spcBef>
            </a:pPr>
            <a:r>
              <a:rPr lang="en-GB" sz="2200" dirty="0" smtClean="0"/>
              <a:t>Such protection agencies may assist the Police/SJPU -</a:t>
            </a:r>
            <a:endParaRPr lang="en-IN" sz="2200" dirty="0" smtClean="0"/>
          </a:p>
          <a:p>
            <a:pPr marL="571500" lvl="0" indent="-571500" algn="just">
              <a:spcBef>
                <a:spcPts val="0"/>
              </a:spcBef>
              <a:buFont typeface="+mj-lt"/>
              <a:buAutoNum type="romanLcPeriod"/>
            </a:pPr>
            <a:r>
              <a:rPr lang="en-GB" sz="2200" dirty="0" smtClean="0"/>
              <a:t>at the time of apprehension,</a:t>
            </a:r>
            <a:endParaRPr lang="en-IN" sz="2200" dirty="0" smtClean="0"/>
          </a:p>
          <a:p>
            <a:pPr marL="571500" lvl="0" indent="-571500" algn="just">
              <a:spcBef>
                <a:spcPts val="0"/>
              </a:spcBef>
              <a:buFont typeface="+mj-lt"/>
              <a:buAutoNum type="romanLcPeriod"/>
            </a:pPr>
            <a:r>
              <a:rPr lang="en-GB" sz="2200" dirty="0" smtClean="0"/>
              <a:t>in preparation of the report containing social background of the juvenile, circumstances of apprehension and the alleged offence, </a:t>
            </a:r>
            <a:endParaRPr lang="en-IN" sz="2200" dirty="0" smtClean="0"/>
          </a:p>
          <a:p>
            <a:pPr marL="571500" lvl="0" indent="-571500" algn="just">
              <a:spcBef>
                <a:spcPts val="0"/>
              </a:spcBef>
              <a:buFont typeface="+mj-lt"/>
              <a:buAutoNum type="romanLcPeriod"/>
            </a:pPr>
            <a:r>
              <a:rPr lang="en-GB" sz="2200" dirty="0" smtClean="0"/>
              <a:t>in taking charge of the juvenile until production before the Board, and</a:t>
            </a:r>
            <a:endParaRPr lang="en-IN" sz="2200" dirty="0" smtClean="0"/>
          </a:p>
          <a:p>
            <a:pPr marL="571500" lvl="0" indent="-571500" algn="just">
              <a:spcBef>
                <a:spcPts val="0"/>
              </a:spcBef>
              <a:buFont typeface="+mj-lt"/>
              <a:buAutoNum type="romanLcPeriod"/>
            </a:pPr>
            <a:r>
              <a:rPr lang="en-GB" sz="2200" dirty="0" smtClean="0"/>
              <a:t>in actual production before the Board within twenty-four hours. [Rule 11 (12) r/w Section 10]</a:t>
            </a:r>
            <a:endParaRPr lang="en-IN" sz="2200" dirty="0" smtClean="0"/>
          </a:p>
          <a:p>
            <a:pPr algn="just">
              <a:spcBef>
                <a:spcPts val="0"/>
              </a:spcBef>
            </a:pPr>
            <a:endParaRPr lang="en-IN" sz="2200" dirty="0" smtClean="0"/>
          </a:p>
          <a:p>
            <a:pPr algn="just">
              <a:spcBef>
                <a:spcPts val="0"/>
              </a:spcBef>
            </a:pPr>
            <a:endParaRPr lang="en-IN" sz="2200"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
        <p:nvSpPr>
          <p:cNvPr id="2" name="Title 1"/>
          <p:cNvSpPr>
            <a:spLocks noGrp="1"/>
          </p:cNvSpPr>
          <p:nvPr>
            <p:ph type="title"/>
          </p:nvPr>
        </p:nvSpPr>
        <p:spPr>
          <a:xfrm>
            <a:off x="457200" y="44624"/>
            <a:ext cx="8229600" cy="1143000"/>
          </a:xfrm>
        </p:spPr>
        <p:txBody>
          <a:bodyPr>
            <a:noAutofit/>
          </a:bodyPr>
          <a:lstStyle/>
          <a:p>
            <a:r>
              <a:rPr lang="en-GB" sz="3600" dirty="0" smtClean="0"/>
              <a:t> OTHER IMPORTANT DUTIES OF POLICE</a:t>
            </a:r>
            <a:endParaRPr lang="en-IN" sz="3600" dirty="0"/>
          </a:p>
        </p:txBody>
      </p:sp>
      <p:sp>
        <p:nvSpPr>
          <p:cNvPr id="3" name="Content Placeholder 2"/>
          <p:cNvSpPr>
            <a:spLocks noGrp="1"/>
          </p:cNvSpPr>
          <p:nvPr>
            <p:ph idx="1"/>
          </p:nvPr>
        </p:nvSpPr>
        <p:spPr>
          <a:xfrm>
            <a:off x="323528" y="908720"/>
            <a:ext cx="8496944" cy="4525963"/>
          </a:xfrm>
        </p:spPr>
        <p:txBody>
          <a:bodyPr>
            <a:noAutofit/>
          </a:bodyPr>
          <a:lstStyle/>
          <a:p>
            <a:pPr>
              <a:buNone/>
            </a:pPr>
            <a:r>
              <a:rPr lang="en-GB" sz="1800" dirty="0" smtClean="0"/>
              <a:t>INVESTIGATION: </a:t>
            </a:r>
          </a:p>
          <a:p>
            <a:r>
              <a:rPr lang="en-GB" sz="1800" dirty="0" smtClean="0"/>
              <a:t>The police shall complete the investigation at the earliest having regard to the requirement of the Act to complete the inquiry by the Board within 4 months. [proviso to section 14 (1)]</a:t>
            </a:r>
            <a:endParaRPr lang="en-IN" sz="1800" dirty="0" smtClean="0"/>
          </a:p>
          <a:p>
            <a:r>
              <a:rPr lang="en-GB" sz="1800" dirty="0" smtClean="0"/>
              <a:t>The police shall attend the Board proceedings in plain clothes and shall not wear police uniform except at the time of arrest. [Rule 75]</a:t>
            </a:r>
            <a:endParaRPr lang="en-IN" sz="1800" dirty="0" smtClean="0"/>
          </a:p>
          <a:p>
            <a:pPr>
              <a:buNone/>
            </a:pPr>
            <a:endParaRPr lang="en-GB" sz="1000" dirty="0" smtClean="0"/>
          </a:p>
          <a:p>
            <a:pPr>
              <a:buNone/>
            </a:pPr>
            <a:r>
              <a:rPr lang="en-GB" sz="1800" dirty="0" smtClean="0"/>
              <a:t>ABUSE/ILLTREATMNT/TORTURE</a:t>
            </a:r>
          </a:p>
          <a:p>
            <a:r>
              <a:rPr lang="en-GB" sz="1800" dirty="0" smtClean="0"/>
              <a:t>SJPU to act as watch-dog against cruelty, abuse and exploitation of juvenile. [Rule 84(5)]</a:t>
            </a:r>
            <a:endParaRPr lang="en-IN" sz="1800" dirty="0" smtClean="0"/>
          </a:p>
          <a:p>
            <a:r>
              <a:rPr lang="en-GB" sz="1800" dirty="0" smtClean="0"/>
              <a:t>Police Officer if found guilty of torturing a child, is liable to be removed from service besides being prosecuted under section 23 of the Act. [Rule 84 (11)]</a:t>
            </a:r>
          </a:p>
          <a:p>
            <a:pPr>
              <a:buNone/>
            </a:pPr>
            <a:endParaRPr lang="en-IN" sz="1000" dirty="0" smtClean="0"/>
          </a:p>
          <a:p>
            <a:pPr algn="just">
              <a:spcBef>
                <a:spcPts val="0"/>
              </a:spcBef>
              <a:spcAft>
                <a:spcPts val="600"/>
              </a:spcAft>
              <a:buNone/>
            </a:pPr>
            <a:r>
              <a:rPr lang="en-GB" sz="1800" dirty="0" smtClean="0"/>
              <a:t>ESCAPE: </a:t>
            </a:r>
          </a:p>
          <a:p>
            <a:pPr algn="just">
              <a:spcBef>
                <a:spcPts val="0"/>
              </a:spcBef>
              <a:spcAft>
                <a:spcPts val="600"/>
              </a:spcAft>
            </a:pPr>
            <a:r>
              <a:rPr lang="en-GB" sz="1800" dirty="0" smtClean="0"/>
              <a:t>In case of escape, police may trace the juvenile and send him back. No proceeding for such escape can be initiated against the juvenile. [Section 22, Rule 18(2)(a)] </a:t>
            </a:r>
          </a:p>
          <a:p>
            <a:pPr algn="just">
              <a:spcBef>
                <a:spcPts val="0"/>
              </a:spcBef>
              <a:spcAft>
                <a:spcPts val="600"/>
              </a:spcAft>
            </a:pPr>
            <a:r>
              <a:rPr lang="en-GB" sz="1800" dirty="0" smtClean="0"/>
              <a:t>Police to accompany the juvenile for restoring him back to the family. [Rule 65(4)]</a:t>
            </a:r>
            <a:endParaRPr lang="en-IN" sz="1800" dirty="0" smtClean="0"/>
          </a:p>
          <a:p>
            <a:pPr algn="just">
              <a:spcBef>
                <a:spcPts val="0"/>
              </a:spcBef>
              <a:spcAft>
                <a:spcPts val="600"/>
              </a:spcAft>
            </a:pPr>
            <a:endParaRPr lang="en-IN" sz="1800" dirty="0" smtClean="0"/>
          </a:p>
          <a:p>
            <a:pPr algn="just">
              <a:spcBef>
                <a:spcPts val="0"/>
              </a:spcBef>
              <a:spcAft>
                <a:spcPts val="600"/>
              </a:spcAft>
            </a:pPr>
            <a:endParaRPr lang="en-IN"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3"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3"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3"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3" cstate="print"/>
            <a:srcRect/>
            <a:stretch>
              <a:fillRect/>
            </a:stretch>
          </p:blipFill>
          <p:spPr bwMode="auto">
            <a:xfrm>
              <a:off x="6480721" y="6093296"/>
              <a:ext cx="2123727" cy="776045"/>
            </a:xfrm>
            <a:prstGeom prst="rect">
              <a:avLst/>
            </a:prstGeom>
            <a:noFill/>
          </p:spPr>
        </p:pic>
      </p:grpSp>
      <p:sp>
        <p:nvSpPr>
          <p:cNvPr id="2" name="Title 1"/>
          <p:cNvSpPr>
            <a:spLocks noGrp="1"/>
          </p:cNvSpPr>
          <p:nvPr>
            <p:ph type="title"/>
          </p:nvPr>
        </p:nvSpPr>
        <p:spPr>
          <a:xfrm>
            <a:off x="251520" y="-171400"/>
            <a:ext cx="8507288" cy="1143000"/>
          </a:xfrm>
        </p:spPr>
        <p:txBody>
          <a:bodyPr>
            <a:normAutofit fontScale="90000"/>
          </a:bodyPr>
          <a:lstStyle/>
          <a:p>
            <a:r>
              <a:rPr lang="en-IN" dirty="0" smtClean="0"/>
              <a:t>FIRST PRODUCTION BEFORE THE BOARD</a:t>
            </a:r>
            <a:endParaRPr lang="en-IN" dirty="0"/>
          </a:p>
        </p:txBody>
      </p:sp>
      <p:sp>
        <p:nvSpPr>
          <p:cNvPr id="3" name="Content Placeholder 2"/>
          <p:cNvSpPr>
            <a:spLocks noGrp="1"/>
          </p:cNvSpPr>
          <p:nvPr>
            <p:ph idx="1"/>
          </p:nvPr>
        </p:nvSpPr>
        <p:spPr>
          <a:xfrm>
            <a:off x="35496" y="692696"/>
            <a:ext cx="8856984" cy="4525963"/>
          </a:xfrm>
        </p:spPr>
        <p:txBody>
          <a:bodyPr>
            <a:noAutofit/>
          </a:bodyPr>
          <a:lstStyle/>
          <a:p>
            <a:pPr algn="just">
              <a:spcBef>
                <a:spcPts val="0"/>
              </a:spcBef>
              <a:buFont typeface="Wingdings" pitchFamily="2" charset="2"/>
              <a:buChar char="§"/>
            </a:pPr>
            <a:r>
              <a:rPr lang="en-GB" sz="1700" dirty="0" smtClean="0"/>
              <a:t>Juvenile must be produce before the Board within 24 hours of apprehension; [Section 10 r/w Rule 11 (2)]</a:t>
            </a:r>
          </a:p>
          <a:p>
            <a:pPr algn="just">
              <a:spcBef>
                <a:spcPts val="0"/>
              </a:spcBef>
              <a:buNone/>
            </a:pPr>
            <a:endParaRPr lang="en-GB" sz="1000" dirty="0" smtClean="0"/>
          </a:p>
          <a:p>
            <a:pPr algn="just">
              <a:spcBef>
                <a:spcPts val="0"/>
              </a:spcBef>
              <a:buFont typeface="Wingdings" pitchFamily="2" charset="2"/>
              <a:buChar char="§"/>
            </a:pPr>
            <a:r>
              <a:rPr lang="en-GB" sz="1700" dirty="0" smtClean="0"/>
              <a:t>On production of juvenile, the Board shall pass the following order in the first summary inquiry on the same day, namely:-</a:t>
            </a:r>
            <a:endParaRPr lang="en-IN" sz="1700" dirty="0" smtClean="0"/>
          </a:p>
          <a:p>
            <a:pPr marL="627063" indent="-268288" algn="just">
              <a:spcBef>
                <a:spcPts val="0"/>
              </a:spcBef>
              <a:buNone/>
            </a:pPr>
            <a:r>
              <a:rPr lang="en-GB" sz="1700" dirty="0" smtClean="0"/>
              <a:t>(</a:t>
            </a:r>
            <a:r>
              <a:rPr lang="en-GB" sz="1700" dirty="0" err="1" smtClean="0"/>
              <a:t>i</a:t>
            </a:r>
            <a:r>
              <a:rPr lang="en-GB" sz="1700" dirty="0" smtClean="0"/>
              <a:t>) Dispose of the case, if the evidence of his conflict with law appears to be unfounded or where the juvenile is involved in trivial law breaking; or [Rule 13(1)(a)]</a:t>
            </a:r>
            <a:endParaRPr lang="en-IN" sz="1700" dirty="0" smtClean="0"/>
          </a:p>
          <a:p>
            <a:pPr marL="627063" indent="-268288" algn="just">
              <a:spcBef>
                <a:spcPts val="0"/>
              </a:spcBef>
              <a:buNone/>
            </a:pPr>
            <a:r>
              <a:rPr lang="en-GB" sz="1700" dirty="0" smtClean="0"/>
              <a:t>(ii) Transfer the juvenile to the CWC, if the police report states that the juvenile is in need of care and protection; or [Rule 13(1)(b)]</a:t>
            </a:r>
            <a:endParaRPr lang="en-IN" sz="1700" dirty="0" smtClean="0"/>
          </a:p>
          <a:p>
            <a:pPr marL="627063" indent="-268288" algn="just">
              <a:spcBef>
                <a:spcPts val="0"/>
              </a:spcBef>
              <a:buNone/>
            </a:pPr>
            <a:r>
              <a:rPr lang="en-GB" sz="1700" dirty="0" smtClean="0"/>
              <a:t>(iii) Consider release of juvenile on bail; or [Section 12]</a:t>
            </a:r>
            <a:endParaRPr lang="en-IN" sz="1700" dirty="0" smtClean="0"/>
          </a:p>
          <a:p>
            <a:pPr marL="627063" indent="-268288" algn="just">
              <a:spcBef>
                <a:spcPts val="0"/>
              </a:spcBef>
              <a:buNone/>
            </a:pPr>
            <a:r>
              <a:rPr lang="en-GB" sz="1700" dirty="0" smtClean="0"/>
              <a:t>(iv) Release the juvenile in the supervision or custody of fit persons/ institutions or Probation Officers, through an order in Form-I; or [Rule 13 (1) (c)]</a:t>
            </a:r>
            <a:endParaRPr lang="en-IN" sz="1700" dirty="0" smtClean="0"/>
          </a:p>
          <a:p>
            <a:pPr marL="627063" indent="-268288" algn="just">
              <a:spcBef>
                <a:spcPts val="0"/>
              </a:spcBef>
              <a:buNone/>
            </a:pPr>
            <a:r>
              <a:rPr lang="en-GB" sz="1700" dirty="0" smtClean="0"/>
              <a:t>(v) Detain the juvenile in an Observation Home or fit institution pending inquiry, only in cases of juvenile's involvement in serious offences as per order in Form-II; [Rule 13 (1)(d)]</a:t>
            </a:r>
            <a:endParaRPr lang="en-GB" sz="1000" dirty="0" smtClean="0"/>
          </a:p>
          <a:p>
            <a:pPr algn="just">
              <a:spcBef>
                <a:spcPts val="0"/>
              </a:spcBef>
              <a:buFont typeface="Wingdings" pitchFamily="2" charset="2"/>
              <a:buChar char="§"/>
            </a:pPr>
            <a:endParaRPr lang="en-GB" sz="1000" dirty="0" smtClean="0"/>
          </a:p>
          <a:p>
            <a:pPr algn="just">
              <a:spcBef>
                <a:spcPts val="0"/>
              </a:spcBef>
              <a:buFont typeface="Wingdings" pitchFamily="2" charset="2"/>
              <a:buChar char="§"/>
            </a:pPr>
            <a:r>
              <a:rPr lang="en-GB" sz="1700" dirty="0" smtClean="0"/>
              <a:t>The Board has to satisfy that the juvenile has not been subjected to any ill-treatment by the police or lawyer or probation officer. [Rule 13 (2) (a)]</a:t>
            </a:r>
          </a:p>
          <a:p>
            <a:pPr algn="just">
              <a:spcBef>
                <a:spcPts val="0"/>
              </a:spcBef>
              <a:buFont typeface="Wingdings" pitchFamily="2" charset="2"/>
              <a:buChar char="§"/>
            </a:pPr>
            <a:endParaRPr lang="en-GB" sz="1000" dirty="0" smtClean="0"/>
          </a:p>
          <a:p>
            <a:pPr algn="just">
              <a:spcBef>
                <a:spcPts val="0"/>
              </a:spcBef>
              <a:buFont typeface="Wingdings" pitchFamily="2" charset="2"/>
              <a:buChar char="§"/>
            </a:pPr>
            <a:r>
              <a:rPr lang="en-GB" sz="1800" dirty="0" smtClean="0"/>
              <a:t>The Board shall ensure that the police has informed the probation officer about the apprehension of the Juvenile for the purpose of obtaining information of the background of the juvenile and other necessary material circumstances. [Section 13 (b) r/w Rule 11 (1)(c)]</a:t>
            </a:r>
            <a:endParaRPr lang="en-GB" sz="1700" dirty="0" smtClean="0"/>
          </a:p>
          <a:p>
            <a:pPr algn="just">
              <a:spcBef>
                <a:spcPts val="0"/>
              </a:spcBef>
              <a:buFont typeface="Wingdings" pitchFamily="2" charset="2"/>
              <a:buChar char="§"/>
            </a:pPr>
            <a:endParaRPr lang="en-IN" sz="1700" dirty="0" smtClean="0"/>
          </a:p>
          <a:p>
            <a:pPr algn="just">
              <a:spcBef>
                <a:spcPts val="0"/>
              </a:spcBef>
              <a:buFont typeface="Wingdings" pitchFamily="2" charset="2"/>
              <a:buChar char="§"/>
            </a:pPr>
            <a:endParaRPr lang="en-IN" sz="1700" dirty="0" smtClean="0"/>
          </a:p>
          <a:p>
            <a:pPr algn="just">
              <a:spcBef>
                <a:spcPts val="0"/>
              </a:spcBef>
              <a:buFont typeface="Wingdings" pitchFamily="2" charset="2"/>
              <a:buChar char="§"/>
            </a:pPr>
            <a:endParaRPr lang="en-IN" sz="1700" dirty="0" smtClean="0"/>
          </a:p>
          <a:p>
            <a:pPr algn="just">
              <a:spcBef>
                <a:spcPts val="0"/>
              </a:spcBef>
            </a:pPr>
            <a:endParaRPr lang="en-IN" sz="17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9698" name="Picture 2" descr="http://0.tqn.com/d/webclipart/1/0/V/s/4/Chalkboard-and-books.png"/>
          <p:cNvPicPr>
            <a:picLocks noChangeAspect="1" noChangeArrowheads="1"/>
          </p:cNvPicPr>
          <p:nvPr/>
        </p:nvPicPr>
        <p:blipFill>
          <a:blip r:embed="rId2" cstate="print"/>
          <a:srcRect l="3381" r="3993" b="-3996"/>
          <a:stretch>
            <a:fillRect/>
          </a:stretch>
        </p:blipFill>
        <p:spPr bwMode="auto">
          <a:xfrm>
            <a:off x="107504" y="945966"/>
            <a:ext cx="8928992" cy="5363354"/>
          </a:xfrm>
          <a:prstGeom prst="rect">
            <a:avLst/>
          </a:prstGeom>
          <a:noFill/>
        </p:spPr>
      </p:pic>
      <p:sp>
        <p:nvSpPr>
          <p:cNvPr id="4" name="TextBox 3"/>
          <p:cNvSpPr txBox="1"/>
          <p:nvPr/>
        </p:nvSpPr>
        <p:spPr>
          <a:xfrm>
            <a:off x="0" y="1268174"/>
            <a:ext cx="6660232" cy="3785652"/>
          </a:xfrm>
          <a:prstGeom prst="rect">
            <a:avLst/>
          </a:prstGeom>
          <a:solidFill>
            <a:schemeClr val="tx1"/>
          </a:solidFill>
        </p:spPr>
        <p:txBody>
          <a:bodyPr wrap="square" rtlCol="0">
            <a:spAutoFit/>
          </a:bodyPr>
          <a:lstStyle/>
          <a:p>
            <a:pPr algn="ctr"/>
            <a:r>
              <a:rPr lang="en-IN" sz="6600" b="1" dirty="0" smtClean="0">
                <a:solidFill>
                  <a:srgbClr val="00B0F0"/>
                </a:solidFill>
                <a:latin typeface="Comic Sans MS" pitchFamily="66" charset="0"/>
              </a:rPr>
              <a:t>PART 3:</a:t>
            </a:r>
          </a:p>
          <a:p>
            <a:pPr algn="ctr"/>
            <a:r>
              <a:rPr lang="en-IN" sz="6600" b="1" dirty="0" smtClean="0">
                <a:solidFill>
                  <a:srgbClr val="00B0F0"/>
                </a:solidFill>
                <a:latin typeface="Comic Sans MS" pitchFamily="66" charset="0"/>
              </a:rPr>
              <a:t> </a:t>
            </a:r>
            <a:r>
              <a:rPr lang="en-IN" sz="6000" b="1" dirty="0" smtClean="0">
                <a:latin typeface="Tempus Sans ITC" pitchFamily="82" charset="0"/>
              </a:rPr>
              <a:t/>
            </a:r>
            <a:br>
              <a:rPr lang="en-IN" sz="6000" b="1" dirty="0" smtClean="0">
                <a:latin typeface="Tempus Sans ITC" pitchFamily="82" charset="0"/>
              </a:rPr>
            </a:br>
            <a:r>
              <a:rPr lang="en-IN" sz="4800" b="1" dirty="0" smtClean="0">
                <a:solidFill>
                  <a:schemeClr val="bg1"/>
                </a:solidFill>
                <a:latin typeface="Tempus Sans ITC" pitchFamily="82" charset="0"/>
              </a:rPr>
              <a:t> </a:t>
            </a:r>
            <a:r>
              <a:rPr lang="en-IN" sz="5400" b="1" dirty="0" smtClean="0">
                <a:solidFill>
                  <a:schemeClr val="bg1"/>
                </a:solidFill>
                <a:latin typeface="Tempus Sans ITC" pitchFamily="82" charset="0"/>
              </a:rPr>
              <a:t>RIGHT TO </a:t>
            </a:r>
          </a:p>
          <a:p>
            <a:pPr algn="ctr"/>
            <a:r>
              <a:rPr lang="en-IN" sz="5400" b="1" dirty="0" smtClean="0">
                <a:solidFill>
                  <a:schemeClr val="bg1"/>
                </a:solidFill>
                <a:latin typeface="Tempus Sans ITC" pitchFamily="82" charset="0"/>
              </a:rPr>
              <a:t>LEGAL AID</a:t>
            </a:r>
            <a:endParaRPr lang="en-IN" sz="6000"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RIGHT TO LEGAL AID</a:t>
            </a:r>
            <a:endParaRPr lang="en-IN" dirty="0"/>
          </a:p>
        </p:txBody>
      </p:sp>
      <p:sp>
        <p:nvSpPr>
          <p:cNvPr id="3" name="Content Placeholder 2"/>
          <p:cNvSpPr>
            <a:spLocks noGrp="1"/>
          </p:cNvSpPr>
          <p:nvPr>
            <p:ph idx="1"/>
          </p:nvPr>
        </p:nvSpPr>
        <p:spPr>
          <a:xfrm>
            <a:off x="457200" y="1351309"/>
            <a:ext cx="8229600" cy="4525963"/>
          </a:xfrm>
        </p:spPr>
        <p:txBody>
          <a:bodyPr>
            <a:normAutofit fontScale="70000" lnSpcReduction="20000"/>
          </a:bodyPr>
          <a:lstStyle/>
          <a:p>
            <a:pPr algn="just">
              <a:lnSpc>
                <a:spcPct val="120000"/>
              </a:lnSpc>
              <a:spcBef>
                <a:spcPts val="0"/>
              </a:spcBef>
            </a:pPr>
            <a:r>
              <a:rPr lang="en-GB" dirty="0" smtClean="0"/>
              <a:t>Every child who has to file or defend a case is entitled to free legal services under Legal Services Authority Act, 1987. [Section 12(1)(c) of Legal Services Authority Act,1987]</a:t>
            </a:r>
          </a:p>
          <a:p>
            <a:pPr algn="just">
              <a:lnSpc>
                <a:spcPct val="120000"/>
              </a:lnSpc>
              <a:spcBef>
                <a:spcPts val="0"/>
              </a:spcBef>
            </a:pPr>
            <a:endParaRPr lang="en-IN" sz="1400" dirty="0" smtClean="0"/>
          </a:p>
          <a:p>
            <a:pPr algn="just">
              <a:lnSpc>
                <a:spcPct val="120000"/>
              </a:lnSpc>
              <a:spcBef>
                <a:spcPts val="0"/>
              </a:spcBef>
            </a:pPr>
            <a:r>
              <a:rPr lang="en-GB" dirty="0" smtClean="0"/>
              <a:t>The Board shall ensure free legal services to all juvenile through State</a:t>
            </a:r>
          </a:p>
          <a:p>
            <a:pPr algn="just">
              <a:lnSpc>
                <a:spcPct val="120000"/>
              </a:lnSpc>
              <a:spcBef>
                <a:spcPts val="0"/>
              </a:spcBef>
            </a:pPr>
            <a:endParaRPr lang="en-IN" sz="1400" dirty="0" smtClean="0"/>
          </a:p>
          <a:p>
            <a:pPr algn="just">
              <a:lnSpc>
                <a:spcPct val="120000"/>
              </a:lnSpc>
              <a:spcBef>
                <a:spcPts val="0"/>
              </a:spcBef>
            </a:pPr>
            <a:r>
              <a:rPr lang="en-GB" dirty="0" smtClean="0"/>
              <a:t>Legal Aid Services Authority or recognized voluntary legal services organisations or the University legal services clinics. [(Rule 14(2)(4)]</a:t>
            </a:r>
          </a:p>
          <a:p>
            <a:pPr algn="just">
              <a:lnSpc>
                <a:spcPct val="120000"/>
              </a:lnSpc>
              <a:spcBef>
                <a:spcPts val="0"/>
              </a:spcBef>
            </a:pPr>
            <a:endParaRPr lang="en-IN" sz="1400" dirty="0" smtClean="0"/>
          </a:p>
          <a:p>
            <a:pPr algn="just">
              <a:lnSpc>
                <a:spcPct val="120000"/>
              </a:lnSpc>
              <a:spcBef>
                <a:spcPts val="0"/>
              </a:spcBef>
            </a:pPr>
            <a:r>
              <a:rPr lang="en-GB" dirty="0" smtClean="0"/>
              <a:t>The Board may also deploy the services of the student legal services volunteers and non-governmental organisation volunteers in </a:t>
            </a:r>
            <a:r>
              <a:rPr lang="en-GB" dirty="0" err="1" smtClean="0"/>
              <a:t>para</a:t>
            </a:r>
            <a:r>
              <a:rPr lang="en-GB" dirty="0" smtClean="0"/>
              <a:t>-legal tasks such as contacting the parents of juveniles and gathering relevant social and rehabilitative information. [(Rule 14(5)]</a:t>
            </a:r>
            <a:endParaRPr lang="en-IN" dirty="0" smtClean="0"/>
          </a:p>
          <a:p>
            <a:pPr algn="just">
              <a:lnSpc>
                <a:spcPct val="120000"/>
              </a:lnSpc>
              <a:spcBef>
                <a:spcPts val="0"/>
              </a:spcBef>
              <a:buNone/>
            </a:pPr>
            <a:endParaRPr lang="en-IN"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9698" name="Picture 2" descr="http://0.tqn.com/d/webclipart/1/0/V/s/4/Chalkboard-and-books.png"/>
          <p:cNvPicPr>
            <a:picLocks noChangeAspect="1" noChangeArrowheads="1"/>
          </p:cNvPicPr>
          <p:nvPr/>
        </p:nvPicPr>
        <p:blipFill>
          <a:blip r:embed="rId2" cstate="print"/>
          <a:srcRect l="3381" r="3993" b="-3996"/>
          <a:stretch>
            <a:fillRect/>
          </a:stretch>
        </p:blipFill>
        <p:spPr bwMode="auto">
          <a:xfrm>
            <a:off x="107504" y="945966"/>
            <a:ext cx="8928992" cy="5363354"/>
          </a:xfrm>
          <a:prstGeom prst="rect">
            <a:avLst/>
          </a:prstGeom>
          <a:noFill/>
        </p:spPr>
      </p:pic>
      <p:sp>
        <p:nvSpPr>
          <p:cNvPr id="4" name="TextBox 3"/>
          <p:cNvSpPr txBox="1"/>
          <p:nvPr/>
        </p:nvSpPr>
        <p:spPr>
          <a:xfrm>
            <a:off x="0" y="1268174"/>
            <a:ext cx="6660232" cy="3600986"/>
          </a:xfrm>
          <a:prstGeom prst="rect">
            <a:avLst/>
          </a:prstGeom>
          <a:solidFill>
            <a:schemeClr val="tx1"/>
          </a:solidFill>
        </p:spPr>
        <p:txBody>
          <a:bodyPr wrap="square" rtlCol="0">
            <a:spAutoFit/>
          </a:bodyPr>
          <a:lstStyle/>
          <a:p>
            <a:pPr algn="ctr"/>
            <a:r>
              <a:rPr lang="en-IN" sz="6600" b="1" dirty="0" smtClean="0">
                <a:solidFill>
                  <a:srgbClr val="00B0F0"/>
                </a:solidFill>
                <a:latin typeface="Comic Sans MS" pitchFamily="66" charset="0"/>
              </a:rPr>
              <a:t>PART 4:</a:t>
            </a:r>
          </a:p>
          <a:p>
            <a:pPr algn="ctr"/>
            <a:r>
              <a:rPr lang="en-IN" sz="6600" b="1" dirty="0" smtClean="0">
                <a:solidFill>
                  <a:srgbClr val="00B0F0"/>
                </a:solidFill>
                <a:latin typeface="Comic Sans MS" pitchFamily="66" charset="0"/>
              </a:rPr>
              <a:t> </a:t>
            </a:r>
            <a:r>
              <a:rPr lang="en-IN" sz="6000" b="1" dirty="0" smtClean="0">
                <a:latin typeface="Tempus Sans ITC" pitchFamily="82" charset="0"/>
              </a:rPr>
              <a:t/>
            </a:r>
            <a:br>
              <a:rPr lang="en-IN" sz="6000" b="1" dirty="0" smtClean="0">
                <a:latin typeface="Tempus Sans ITC" pitchFamily="82" charset="0"/>
              </a:rPr>
            </a:br>
            <a:r>
              <a:rPr lang="en-IN" sz="4800" b="1" dirty="0" smtClean="0">
                <a:solidFill>
                  <a:schemeClr val="bg1"/>
                </a:solidFill>
                <a:latin typeface="Tempus Sans ITC" pitchFamily="82" charset="0"/>
              </a:rPr>
              <a:t> AGE DETERMINATION PROCEEDINGS</a:t>
            </a:r>
            <a:endParaRPr lang="en-IN" sz="6000"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RELEVANT DATE</a:t>
            </a:r>
            <a:endParaRPr lang="en-IN" dirty="0"/>
          </a:p>
        </p:txBody>
      </p:sp>
      <p:sp>
        <p:nvSpPr>
          <p:cNvPr id="3" name="Content Placeholder 2"/>
          <p:cNvSpPr>
            <a:spLocks noGrp="1"/>
          </p:cNvSpPr>
          <p:nvPr>
            <p:ph idx="1"/>
          </p:nvPr>
        </p:nvSpPr>
        <p:spPr/>
        <p:txBody>
          <a:bodyPr>
            <a:normAutofit fontScale="85000" lnSpcReduction="20000"/>
          </a:bodyPr>
          <a:lstStyle/>
          <a:p>
            <a:pPr algn="just"/>
            <a:r>
              <a:rPr lang="en-GB" dirty="0" smtClean="0"/>
              <a:t>Relevant date for determination of juvenility is the date of offence, provided person had not completed 18 years of age as on or before the date of commencement of the Act ,i.e., 01.04.2001  [section 2 (</a:t>
            </a:r>
            <a:r>
              <a:rPr lang="en-GB" dirty="0" err="1" smtClean="0"/>
              <a:t>i</a:t>
            </a:r>
            <a:r>
              <a:rPr lang="en-GB" dirty="0" smtClean="0"/>
              <a:t>)]</a:t>
            </a:r>
          </a:p>
          <a:p>
            <a:pPr algn="just"/>
            <a:endParaRPr lang="en-IN" dirty="0" smtClean="0"/>
          </a:p>
          <a:p>
            <a:pPr algn="just"/>
            <a:r>
              <a:rPr lang="en-GB" dirty="0" smtClean="0"/>
              <a:t>The Act was amended in 2006, inter alia, amending sections 2(l), 7A, 20 and 64 cumulative effect of which is that even if the juvenile has ceased to be so on 01.04.2001, still he will be considered as juvenile if he was below 18 years of age on the date of commission of offence.</a:t>
            </a:r>
          </a:p>
          <a:p>
            <a:pPr algn="just"/>
            <a:endParaRPr lang="en-IN" dirty="0" smtClean="0"/>
          </a:p>
          <a:p>
            <a:pPr algn="just"/>
            <a:endParaRPr lang="en-IN"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3"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3"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3"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3"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DETERMINATION BY BOARD: </a:t>
            </a:r>
            <a:br>
              <a:rPr lang="en-IN" dirty="0" smtClean="0"/>
            </a:br>
            <a:r>
              <a:rPr lang="en-IN" dirty="0" smtClean="0"/>
              <a:t>PRIMA FACIE OPINION</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GB" dirty="0" smtClean="0"/>
              <a:t>When a person is brought before a Board under any of the provisions of the Act who appears to be juvenile, the Board shall make due inquiry as to the age of that person [Section 49].</a:t>
            </a:r>
            <a:endParaRPr lang="en-IN" dirty="0" smtClean="0"/>
          </a:p>
          <a:p>
            <a:pPr algn="just"/>
            <a:r>
              <a:rPr lang="en-GB" dirty="0" smtClean="0"/>
              <a:t>On production of a person, the Board is to decide the Juvenility or otherwise, prima facie, on the basis of physical appearance or documents, if available, and send him to the Observation Home or jail. [Rule 12 (2)]</a:t>
            </a:r>
          </a:p>
          <a:p>
            <a:pPr algn="just"/>
            <a:r>
              <a:rPr lang="en-GB" dirty="0" smtClean="0"/>
              <a:t>The Board shall determine the age of juvenile within a period of 30 days. [Rule 12 (1)]</a:t>
            </a:r>
            <a:endParaRPr lang="en-IN" dirty="0" smtClean="0"/>
          </a:p>
          <a:p>
            <a:pPr algn="just"/>
            <a:endParaRPr lang="en-GB" dirty="0" smtClean="0"/>
          </a:p>
          <a:p>
            <a:pPr algn="just"/>
            <a:endParaRPr lang="en-IN" dirty="0" smtClean="0"/>
          </a:p>
          <a:p>
            <a:pPr algn="just"/>
            <a:endParaRPr lang="en-IN"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7768"/>
            <a:ext cx="8229600" cy="1143000"/>
          </a:xfrm>
        </p:spPr>
        <p:txBody>
          <a:bodyPr>
            <a:normAutofit fontScale="90000"/>
          </a:bodyPr>
          <a:lstStyle/>
          <a:p>
            <a:r>
              <a:rPr lang="en-IN" dirty="0" smtClean="0"/>
              <a:t>DETERMINATION BY BOARD: CONCLUSIVE INQUIRY BY BOARD</a:t>
            </a:r>
            <a:endParaRPr lang="en-IN" dirty="0"/>
          </a:p>
        </p:txBody>
      </p:sp>
      <p:sp>
        <p:nvSpPr>
          <p:cNvPr id="3" name="Content Placeholder 2"/>
          <p:cNvSpPr>
            <a:spLocks noGrp="1"/>
          </p:cNvSpPr>
          <p:nvPr>
            <p:ph idx="1"/>
          </p:nvPr>
        </p:nvSpPr>
        <p:spPr>
          <a:xfrm>
            <a:off x="323528" y="1484784"/>
            <a:ext cx="8568952" cy="4525963"/>
          </a:xfrm>
        </p:spPr>
        <p:txBody>
          <a:bodyPr>
            <a:noAutofit/>
          </a:bodyPr>
          <a:lstStyle/>
          <a:p>
            <a:pPr marL="0" indent="0" algn="just">
              <a:spcBef>
                <a:spcPts val="0"/>
              </a:spcBef>
              <a:buNone/>
            </a:pPr>
            <a:r>
              <a:rPr lang="en-GB" sz="2000" dirty="0" smtClean="0"/>
              <a:t>The age determination inquiry shall be conducted by the Board by seeking evidence by obtaining:</a:t>
            </a:r>
          </a:p>
          <a:p>
            <a:pPr marL="0" indent="0" algn="just">
              <a:spcBef>
                <a:spcPts val="0"/>
              </a:spcBef>
              <a:buNone/>
            </a:pPr>
            <a:endParaRPr lang="en-IN" sz="1000" dirty="0" smtClean="0"/>
          </a:p>
          <a:p>
            <a:pPr algn="just">
              <a:spcBef>
                <a:spcPts val="0"/>
              </a:spcBef>
              <a:buNone/>
            </a:pPr>
            <a:r>
              <a:rPr lang="en-GB" sz="2000" dirty="0" err="1" smtClean="0"/>
              <a:t>i</a:t>
            </a:r>
            <a:r>
              <a:rPr lang="en-GB" sz="2000" dirty="0" smtClean="0"/>
              <a:t>. DOCUMENTARY EVIDENCE</a:t>
            </a:r>
            <a:endParaRPr lang="en-IN" sz="2000" dirty="0" smtClean="0"/>
          </a:p>
          <a:p>
            <a:pPr marL="571500" indent="-571500" algn="just">
              <a:spcBef>
                <a:spcPts val="0"/>
              </a:spcBef>
              <a:buFont typeface="+mj-lt"/>
              <a:buAutoNum type="alphaLcParenR"/>
            </a:pPr>
            <a:r>
              <a:rPr lang="en-GB" sz="2000" dirty="0" smtClean="0"/>
              <a:t>matriculation or equivalent certificates;</a:t>
            </a:r>
            <a:endParaRPr lang="en-IN" sz="2000" dirty="0" smtClean="0"/>
          </a:p>
          <a:p>
            <a:pPr marL="571500" indent="-571500" algn="just">
              <a:spcBef>
                <a:spcPts val="0"/>
              </a:spcBef>
              <a:buFont typeface="+mj-lt"/>
              <a:buAutoNum type="alphaLcParenR"/>
            </a:pPr>
            <a:r>
              <a:rPr lang="en-GB" sz="2000" dirty="0" smtClean="0"/>
              <a:t>date of birth certificate from the school;</a:t>
            </a:r>
            <a:endParaRPr lang="en-IN" sz="2000" dirty="0" smtClean="0"/>
          </a:p>
          <a:p>
            <a:pPr marL="571500" indent="-571500" algn="just">
              <a:spcBef>
                <a:spcPts val="0"/>
              </a:spcBef>
              <a:buFont typeface="+mj-lt"/>
              <a:buAutoNum type="alphaLcParenR"/>
            </a:pPr>
            <a:r>
              <a:rPr lang="en-GB" sz="2000" dirty="0" smtClean="0"/>
              <a:t>birth certificate given by corporation or municipal authority or </a:t>
            </a:r>
            <a:r>
              <a:rPr lang="en-GB" sz="2000" dirty="0" err="1" smtClean="0"/>
              <a:t>panchayat</a:t>
            </a:r>
            <a:r>
              <a:rPr lang="en-GB" sz="2000" dirty="0" smtClean="0"/>
              <a:t>;</a:t>
            </a:r>
          </a:p>
          <a:p>
            <a:pPr marL="571500" indent="-571500" algn="just">
              <a:spcBef>
                <a:spcPts val="0"/>
              </a:spcBef>
              <a:buNone/>
            </a:pPr>
            <a:endParaRPr lang="en-IN" sz="1000" dirty="0" smtClean="0"/>
          </a:p>
          <a:p>
            <a:pPr algn="just">
              <a:spcBef>
                <a:spcPts val="0"/>
              </a:spcBef>
              <a:buNone/>
            </a:pPr>
            <a:r>
              <a:rPr lang="en-GB" sz="2000" dirty="0" smtClean="0"/>
              <a:t>ii. MEDICAL OPINION</a:t>
            </a:r>
            <a:endParaRPr lang="en-IN" sz="2000" dirty="0" smtClean="0"/>
          </a:p>
          <a:p>
            <a:pPr marL="0" indent="0" algn="just">
              <a:spcBef>
                <a:spcPts val="0"/>
              </a:spcBef>
              <a:buNone/>
            </a:pPr>
            <a:r>
              <a:rPr lang="en-GB" sz="2000" dirty="0" smtClean="0"/>
              <a:t>In the absence of aforesaid documents, the medical opinion can be sought from a Medical Board. The Board may, for reasons to be recorded, give benefit to the juvenile by considering his/her age on lower side within the margin of one year. [Rule12 (3)]</a:t>
            </a:r>
          </a:p>
          <a:p>
            <a:pPr marL="0" indent="0" algn="just">
              <a:spcBef>
                <a:spcPts val="0"/>
              </a:spcBef>
              <a:buNone/>
            </a:pPr>
            <a:endParaRPr lang="en-IN" sz="1000" dirty="0" smtClean="0"/>
          </a:p>
          <a:p>
            <a:pPr marL="0" indent="0" algn="just">
              <a:spcBef>
                <a:spcPts val="0"/>
              </a:spcBef>
              <a:buNone/>
            </a:pPr>
            <a:r>
              <a:rPr lang="en-GB" sz="2000" dirty="0" smtClean="0"/>
              <a:t>Determination by the Board as above by an order is conclusive proof of the age as regards such juvenile. [Rule12 (3)(4)]</a:t>
            </a:r>
            <a:endParaRPr lang="en-IN" sz="2000" dirty="0" smtClean="0"/>
          </a:p>
          <a:p>
            <a:pPr algn="just">
              <a:spcBef>
                <a:spcPts val="0"/>
              </a:spcBef>
            </a:pPr>
            <a:endParaRPr lang="en-IN" sz="2000"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1143000"/>
          </a:xfrm>
        </p:spPr>
        <p:txBody>
          <a:bodyPr>
            <a:normAutofit fontScale="90000"/>
          </a:bodyPr>
          <a:lstStyle/>
          <a:p>
            <a:r>
              <a:rPr lang="en-IN" dirty="0" smtClean="0"/>
              <a:t>DETERMINATION BY COURT/MAGISTRATE</a:t>
            </a:r>
            <a:endParaRPr lang="en-IN" dirty="0"/>
          </a:p>
        </p:txBody>
      </p:sp>
      <p:sp>
        <p:nvSpPr>
          <p:cNvPr id="3" name="Content Placeholder 2"/>
          <p:cNvSpPr>
            <a:spLocks noGrp="1"/>
          </p:cNvSpPr>
          <p:nvPr>
            <p:ph idx="1"/>
          </p:nvPr>
        </p:nvSpPr>
        <p:spPr>
          <a:xfrm>
            <a:off x="457200" y="1423317"/>
            <a:ext cx="8229600" cy="4525963"/>
          </a:xfrm>
        </p:spPr>
        <p:txBody>
          <a:bodyPr>
            <a:normAutofit fontScale="85000" lnSpcReduction="10000"/>
          </a:bodyPr>
          <a:lstStyle/>
          <a:p>
            <a:pPr algn="just"/>
            <a:r>
              <a:rPr lang="en-GB" dirty="0" smtClean="0"/>
              <a:t>When a person brought before a Magistrate is a juvenile in his opinion, the magistrate shall transfer the juvenile and the record to the Board. The Board shall then hold the inquiry as if the juvenile was originally brought before it. [Section 7 r/w Rule 77]</a:t>
            </a:r>
          </a:p>
          <a:p>
            <a:pPr algn="just"/>
            <a:endParaRPr lang="en-IN" dirty="0" smtClean="0"/>
          </a:p>
          <a:p>
            <a:pPr algn="just"/>
            <a:r>
              <a:rPr lang="en-GB" dirty="0" smtClean="0"/>
              <a:t>When a claim of juvenility is raised / arises before any court at any stage even after final disposal of the case, such claim shall be decided by the Court after taking evidence in accordance with the provisions of the Act and Rule. [Section 7 A]</a:t>
            </a:r>
            <a:endParaRPr lang="en-IN" dirty="0" smtClean="0"/>
          </a:p>
          <a:p>
            <a:pPr algn="just"/>
            <a:endParaRPr lang="en-GB" dirty="0" smtClean="0"/>
          </a:p>
          <a:p>
            <a:pPr algn="just"/>
            <a:endParaRPr lang="en-IN" dirty="0" smtClean="0"/>
          </a:p>
          <a:p>
            <a:pPr algn="just"/>
            <a:endParaRPr lang="en-IN"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9698" name="Picture 2" descr="http://0.tqn.com/d/webclipart/1/0/V/s/4/Chalkboard-and-books.png"/>
          <p:cNvPicPr>
            <a:picLocks noChangeAspect="1" noChangeArrowheads="1"/>
          </p:cNvPicPr>
          <p:nvPr/>
        </p:nvPicPr>
        <p:blipFill>
          <a:blip r:embed="rId2" cstate="print"/>
          <a:srcRect l="3381" r="3993" b="-3996"/>
          <a:stretch>
            <a:fillRect/>
          </a:stretch>
        </p:blipFill>
        <p:spPr bwMode="auto">
          <a:xfrm>
            <a:off x="107504" y="945966"/>
            <a:ext cx="8928992" cy="5363354"/>
          </a:xfrm>
          <a:prstGeom prst="rect">
            <a:avLst/>
          </a:prstGeom>
          <a:noFill/>
        </p:spPr>
      </p:pic>
      <p:sp>
        <p:nvSpPr>
          <p:cNvPr id="4" name="TextBox 3"/>
          <p:cNvSpPr txBox="1"/>
          <p:nvPr/>
        </p:nvSpPr>
        <p:spPr>
          <a:xfrm>
            <a:off x="467544" y="3114834"/>
            <a:ext cx="6120680" cy="1754326"/>
          </a:xfrm>
          <a:prstGeom prst="rect">
            <a:avLst/>
          </a:prstGeom>
          <a:solidFill>
            <a:schemeClr val="tx1"/>
          </a:solidFill>
        </p:spPr>
        <p:txBody>
          <a:bodyPr wrap="square" rtlCol="0">
            <a:spAutoFit/>
          </a:bodyPr>
          <a:lstStyle/>
          <a:p>
            <a:pPr algn="ctr"/>
            <a:r>
              <a:rPr lang="en-IN" sz="5400" b="1" dirty="0" smtClean="0">
                <a:solidFill>
                  <a:schemeClr val="bg1"/>
                </a:solidFill>
                <a:latin typeface="Tempus Sans ITC" pitchFamily="82" charset="0"/>
              </a:rPr>
              <a:t>SPECIAL JUVENILE POLICE UNIT</a:t>
            </a:r>
            <a:endParaRPr lang="en-IN" sz="6000" dirty="0">
              <a:solidFill>
                <a:schemeClr val="bg1"/>
              </a:solidFill>
            </a:endParaRPr>
          </a:p>
        </p:txBody>
      </p:sp>
      <p:sp>
        <p:nvSpPr>
          <p:cNvPr id="6" name="TextBox 5"/>
          <p:cNvSpPr txBox="1"/>
          <p:nvPr/>
        </p:nvSpPr>
        <p:spPr>
          <a:xfrm>
            <a:off x="35496" y="65961"/>
            <a:ext cx="9036496" cy="3147015"/>
          </a:xfrm>
          <a:prstGeom prst="rect">
            <a:avLst/>
          </a:prstGeom>
          <a:solidFill>
            <a:schemeClr val="tx1"/>
          </a:solidFill>
        </p:spPr>
        <p:txBody>
          <a:bodyPr wrap="square" rtlCol="0">
            <a:spAutoFit/>
          </a:bodyPr>
          <a:lstStyle/>
          <a:p>
            <a:pPr algn="ctr"/>
            <a:r>
              <a:rPr lang="en-IN" sz="6600" b="1" dirty="0" smtClean="0">
                <a:solidFill>
                  <a:srgbClr val="00B0F0"/>
                </a:solidFill>
                <a:latin typeface="Comic Sans MS" pitchFamily="66" charset="0"/>
              </a:rPr>
              <a:t>PART 1: </a:t>
            </a:r>
          </a:p>
          <a:p>
            <a:endParaRPr lang="en-IN" sz="1050" b="1" dirty="0" smtClean="0">
              <a:solidFill>
                <a:schemeClr val="bg1"/>
              </a:solidFill>
              <a:latin typeface="Tempus Sans ITC" pitchFamily="82" charset="0"/>
            </a:endParaRPr>
          </a:p>
          <a:p>
            <a:endParaRPr lang="en-IN" sz="2000" b="1" dirty="0" smtClean="0">
              <a:solidFill>
                <a:schemeClr val="bg1"/>
              </a:solidFill>
              <a:latin typeface="Tempus Sans ITC" pitchFamily="82" charset="0"/>
            </a:endParaRPr>
          </a:p>
          <a:p>
            <a:r>
              <a:rPr lang="en-IN" sz="4800" b="1" dirty="0" smtClean="0">
                <a:solidFill>
                  <a:schemeClr val="bg1"/>
                </a:solidFill>
                <a:latin typeface="Tempus Sans ITC" pitchFamily="82" charset="0"/>
              </a:rPr>
              <a:t>APPREHENSION PROCEEDINGS </a:t>
            </a:r>
          </a:p>
          <a:p>
            <a:pPr algn="ctr"/>
            <a:r>
              <a:rPr lang="en-IN" sz="5400" b="1" dirty="0" smtClean="0">
                <a:solidFill>
                  <a:schemeClr val="bg1"/>
                </a:solidFill>
                <a:latin typeface="Tempus Sans ITC" pitchFamily="82" charset="0"/>
              </a:rPr>
              <a:t>&amp;</a:t>
            </a:r>
            <a:endParaRPr lang="en-IN" sz="5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9698" name="Picture 2" descr="http://0.tqn.com/d/webclipart/1/0/V/s/4/Chalkboard-and-books.png"/>
          <p:cNvPicPr>
            <a:picLocks noChangeAspect="1" noChangeArrowheads="1"/>
          </p:cNvPicPr>
          <p:nvPr/>
        </p:nvPicPr>
        <p:blipFill>
          <a:blip r:embed="rId2" cstate="print"/>
          <a:srcRect l="3381" r="3993" b="-3996"/>
          <a:stretch>
            <a:fillRect/>
          </a:stretch>
        </p:blipFill>
        <p:spPr bwMode="auto">
          <a:xfrm>
            <a:off x="107504" y="945966"/>
            <a:ext cx="8928992" cy="5363354"/>
          </a:xfrm>
          <a:prstGeom prst="rect">
            <a:avLst/>
          </a:prstGeom>
          <a:noFill/>
        </p:spPr>
      </p:pic>
      <p:sp>
        <p:nvSpPr>
          <p:cNvPr id="4" name="TextBox 3"/>
          <p:cNvSpPr txBox="1"/>
          <p:nvPr/>
        </p:nvSpPr>
        <p:spPr>
          <a:xfrm>
            <a:off x="0" y="652621"/>
            <a:ext cx="6660232" cy="4216539"/>
          </a:xfrm>
          <a:prstGeom prst="rect">
            <a:avLst/>
          </a:prstGeom>
          <a:solidFill>
            <a:schemeClr val="tx1"/>
          </a:solidFill>
        </p:spPr>
        <p:txBody>
          <a:bodyPr wrap="square" rtlCol="0">
            <a:spAutoFit/>
          </a:bodyPr>
          <a:lstStyle/>
          <a:p>
            <a:pPr algn="ctr"/>
            <a:r>
              <a:rPr lang="en-IN" sz="6600" b="1" dirty="0" smtClean="0">
                <a:solidFill>
                  <a:srgbClr val="00B0F0"/>
                </a:solidFill>
                <a:latin typeface="Comic Sans MS" pitchFamily="66" charset="0"/>
              </a:rPr>
              <a:t>PART 5:</a:t>
            </a:r>
          </a:p>
          <a:p>
            <a:pPr algn="ctr"/>
            <a:r>
              <a:rPr lang="en-IN" sz="6600" b="1" dirty="0" smtClean="0">
                <a:solidFill>
                  <a:schemeClr val="bg1"/>
                </a:solidFill>
                <a:latin typeface="Comic Sans MS" pitchFamily="66" charset="0"/>
              </a:rPr>
              <a:t> </a:t>
            </a:r>
            <a:r>
              <a:rPr lang="en-IN" sz="4800" b="1" dirty="0" smtClean="0">
                <a:solidFill>
                  <a:schemeClr val="bg1"/>
                </a:solidFill>
                <a:latin typeface="Tempus Sans ITC" pitchFamily="82" charset="0"/>
              </a:rPr>
              <a:t> SPECIAL BAIL RIGHT &amp; </a:t>
            </a:r>
          </a:p>
          <a:p>
            <a:pPr algn="ctr"/>
            <a:r>
              <a:rPr lang="en-IN" sz="4400" b="1" dirty="0" smtClean="0">
                <a:solidFill>
                  <a:schemeClr val="bg1"/>
                </a:solidFill>
                <a:latin typeface="Tempus Sans ITC" pitchFamily="82" charset="0"/>
              </a:rPr>
              <a:t>SOCIAL INVESTIGATION REPORT</a:t>
            </a:r>
            <a:endParaRPr lang="en-IN" sz="5400" dirty="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
        <p:nvSpPr>
          <p:cNvPr id="2" name="Title 1"/>
          <p:cNvSpPr>
            <a:spLocks noGrp="1"/>
          </p:cNvSpPr>
          <p:nvPr>
            <p:ph type="title"/>
          </p:nvPr>
        </p:nvSpPr>
        <p:spPr>
          <a:xfrm>
            <a:off x="457200" y="44624"/>
            <a:ext cx="8229600" cy="1143000"/>
          </a:xfrm>
        </p:spPr>
        <p:txBody>
          <a:bodyPr>
            <a:noAutofit/>
          </a:bodyPr>
          <a:lstStyle/>
          <a:p>
            <a:r>
              <a:rPr lang="en-GB" sz="3600" dirty="0" smtClean="0"/>
              <a:t> BAIL</a:t>
            </a:r>
            <a:endParaRPr lang="en-IN" sz="3600" dirty="0"/>
          </a:p>
        </p:txBody>
      </p:sp>
      <p:sp>
        <p:nvSpPr>
          <p:cNvPr id="3" name="Content Placeholder 2"/>
          <p:cNvSpPr>
            <a:spLocks noGrp="1"/>
          </p:cNvSpPr>
          <p:nvPr>
            <p:ph idx="1"/>
          </p:nvPr>
        </p:nvSpPr>
        <p:spPr>
          <a:xfrm>
            <a:off x="323528" y="1063277"/>
            <a:ext cx="8496944" cy="4525963"/>
          </a:xfrm>
        </p:spPr>
        <p:txBody>
          <a:bodyPr>
            <a:noAutofit/>
          </a:bodyPr>
          <a:lstStyle/>
          <a:p>
            <a:pPr algn="just">
              <a:buFont typeface="Wingdings" pitchFamily="2" charset="2"/>
              <a:buChar char="§"/>
            </a:pPr>
            <a:r>
              <a:rPr lang="en-GB" sz="2000" dirty="0" smtClean="0"/>
              <a:t>The Board can consider bail application of the person, if it is of the prima facie opinion that the person produced is </a:t>
            </a:r>
            <a:r>
              <a:rPr lang="en-GB" sz="2000" b="1" dirty="0" smtClean="0"/>
              <a:t>apparently a juvenile</a:t>
            </a:r>
            <a:r>
              <a:rPr lang="en-GB" sz="2000" dirty="0" smtClean="0"/>
              <a:t>. [Section 12(1)]</a:t>
            </a:r>
            <a:endParaRPr lang="en-IN" sz="2000" dirty="0" smtClean="0"/>
          </a:p>
          <a:p>
            <a:pPr algn="just">
              <a:buFont typeface="Wingdings" pitchFamily="2" charset="2"/>
              <a:buChar char="§"/>
            </a:pPr>
            <a:r>
              <a:rPr lang="en-GB" sz="2000" dirty="0" smtClean="0"/>
              <a:t>Every juvenile is entitled to be released on bail, except:</a:t>
            </a:r>
            <a:endParaRPr lang="en-IN" sz="2000" dirty="0" smtClean="0"/>
          </a:p>
          <a:p>
            <a:pPr indent="15875" algn="just">
              <a:buNone/>
            </a:pPr>
            <a:r>
              <a:rPr lang="en-GB" sz="2000" dirty="0" smtClean="0"/>
              <a:t>(</a:t>
            </a:r>
            <a:r>
              <a:rPr lang="en-GB" sz="2000" dirty="0" err="1" smtClean="0"/>
              <a:t>i</a:t>
            </a:r>
            <a:r>
              <a:rPr lang="en-GB" sz="2000" dirty="0" smtClean="0"/>
              <a:t>) Release is likely to bring him into association with any known criminal, or</a:t>
            </a:r>
            <a:endParaRPr lang="en-IN" sz="2000" dirty="0" smtClean="0"/>
          </a:p>
          <a:p>
            <a:pPr indent="15875" algn="just">
              <a:buNone/>
            </a:pPr>
            <a:r>
              <a:rPr lang="en-GB" sz="2000" dirty="0" smtClean="0"/>
              <a:t>(ii) Expose him to moral, physical or psychological danger, or</a:t>
            </a:r>
            <a:endParaRPr lang="en-IN" sz="2000" dirty="0" smtClean="0"/>
          </a:p>
          <a:p>
            <a:pPr indent="15875" algn="just">
              <a:buNone/>
            </a:pPr>
            <a:r>
              <a:rPr lang="en-GB" sz="2000" dirty="0" smtClean="0"/>
              <a:t>(iii) Release would defeat the ends of justice. [Section 12 (1)]</a:t>
            </a:r>
          </a:p>
          <a:p>
            <a:pPr algn="just">
              <a:buFont typeface="Wingdings" pitchFamily="2" charset="2"/>
              <a:buChar char="§"/>
            </a:pPr>
            <a:r>
              <a:rPr lang="en-GB" sz="2000" dirty="0" smtClean="0"/>
              <a:t>The Board shall make sure that the parents / guardian have been informed about the possible need of personal bond/surety in the event of bail be granted and the provision relating to bonds in Chapter 33 </a:t>
            </a:r>
            <a:r>
              <a:rPr lang="en-GB" sz="2000" dirty="0" err="1" smtClean="0"/>
              <a:t>Cr.PC</a:t>
            </a:r>
            <a:r>
              <a:rPr lang="en-GB" sz="2000" dirty="0" smtClean="0"/>
              <a:t> shall apply.[Section 50 &amp; 65 r/w section 50A </a:t>
            </a:r>
            <a:r>
              <a:rPr lang="en-GB" sz="2000" dirty="0" err="1" smtClean="0"/>
              <a:t>Cr.PC</a:t>
            </a:r>
            <a:r>
              <a:rPr lang="en-GB" sz="2000" dirty="0" smtClean="0"/>
              <a:t>]</a:t>
            </a:r>
          </a:p>
          <a:p>
            <a:pPr algn="just">
              <a:buFont typeface="Wingdings" pitchFamily="2" charset="2"/>
              <a:buChar char="§"/>
            </a:pPr>
            <a:r>
              <a:rPr lang="en-GB" sz="2000" dirty="0" smtClean="0"/>
              <a:t>Where juvenile is not released on bail, he shall be sent to Observation Home; [Section 12(2)]</a:t>
            </a:r>
            <a:endParaRPr lang="en-IN" sz="2000" dirty="0" smtClean="0"/>
          </a:p>
          <a:p>
            <a:pPr algn="just"/>
            <a:endParaRPr lang="en-IN" sz="2000" dirty="0" smtClean="0"/>
          </a:p>
          <a:p>
            <a:pPr algn="just">
              <a:spcBef>
                <a:spcPts val="0"/>
              </a:spcBef>
              <a:spcAft>
                <a:spcPts val="600"/>
              </a:spcAft>
            </a:pPr>
            <a:endParaRPr lang="en-IN"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IN" dirty="0" smtClean="0"/>
              <a:t>SOCIAL INVESTIGATION REPORT</a:t>
            </a:r>
            <a:endParaRPr lang="en-IN" dirty="0"/>
          </a:p>
        </p:txBody>
      </p:sp>
      <p:sp>
        <p:nvSpPr>
          <p:cNvPr id="3" name="Content Placeholder 2"/>
          <p:cNvSpPr>
            <a:spLocks noGrp="1"/>
          </p:cNvSpPr>
          <p:nvPr>
            <p:ph idx="1"/>
          </p:nvPr>
        </p:nvSpPr>
        <p:spPr>
          <a:xfrm>
            <a:off x="457200" y="908720"/>
            <a:ext cx="8229600" cy="4525963"/>
          </a:xfrm>
        </p:spPr>
        <p:txBody>
          <a:bodyPr>
            <a:noAutofit/>
          </a:bodyPr>
          <a:lstStyle/>
          <a:p>
            <a:pPr algn="just">
              <a:spcBef>
                <a:spcPts val="0"/>
              </a:spcBef>
              <a:buFont typeface="Wingdings" pitchFamily="2" charset="2"/>
              <a:buChar char="§"/>
            </a:pPr>
            <a:r>
              <a:rPr lang="en-GB" sz="2000" dirty="0" smtClean="0"/>
              <a:t>Probation Officer shall prepare a Social Investigation Report (SIR) in Form IV of the Rules and submit to the Board.</a:t>
            </a:r>
          </a:p>
          <a:p>
            <a:pPr algn="just">
              <a:spcBef>
                <a:spcPts val="0"/>
              </a:spcBef>
              <a:buFont typeface="Wingdings" pitchFamily="2" charset="2"/>
              <a:buChar char="§"/>
            </a:pPr>
            <a:endParaRPr lang="en-IN" sz="1000" dirty="0" smtClean="0"/>
          </a:p>
          <a:p>
            <a:pPr algn="just">
              <a:spcBef>
                <a:spcPts val="0"/>
              </a:spcBef>
              <a:buFont typeface="Wingdings" pitchFamily="2" charset="2"/>
              <a:buChar char="§"/>
            </a:pPr>
            <a:r>
              <a:rPr lang="en-GB" sz="2000" dirty="0" smtClean="0"/>
              <a:t>SIR shall be prepared through:</a:t>
            </a:r>
            <a:endParaRPr lang="en-IN" sz="2000" dirty="0" smtClean="0"/>
          </a:p>
          <a:p>
            <a:pPr marL="571500" indent="-571500" algn="just">
              <a:spcBef>
                <a:spcPts val="0"/>
              </a:spcBef>
              <a:buFont typeface="+mj-lt"/>
              <a:buAutoNum type="romanLcPeriod"/>
            </a:pPr>
            <a:r>
              <a:rPr lang="en-GB" sz="2000" dirty="0" smtClean="0"/>
              <a:t>Personal interview of the juvenile;</a:t>
            </a:r>
            <a:endParaRPr lang="en-IN" sz="2000" dirty="0" smtClean="0"/>
          </a:p>
          <a:p>
            <a:pPr marL="571500" indent="-571500" algn="just">
              <a:spcBef>
                <a:spcPts val="0"/>
              </a:spcBef>
              <a:buFont typeface="+mj-lt"/>
              <a:buAutoNum type="romanLcPeriod"/>
            </a:pPr>
            <a:r>
              <a:rPr lang="en-GB" sz="2000" dirty="0" smtClean="0"/>
              <a:t>Information from the family;</a:t>
            </a:r>
            <a:endParaRPr lang="en-IN" sz="2000" dirty="0" smtClean="0"/>
          </a:p>
          <a:p>
            <a:pPr marL="571500" indent="-571500" algn="just">
              <a:spcBef>
                <a:spcPts val="0"/>
              </a:spcBef>
              <a:buFont typeface="+mj-lt"/>
              <a:buAutoNum type="romanLcPeriod"/>
            </a:pPr>
            <a:r>
              <a:rPr lang="en-GB" sz="2000" dirty="0" smtClean="0"/>
              <a:t>Information from social agencies and other sources.</a:t>
            </a:r>
          </a:p>
          <a:p>
            <a:pPr marL="571500" indent="-571500" algn="just">
              <a:spcBef>
                <a:spcPts val="0"/>
              </a:spcBef>
              <a:buNone/>
            </a:pPr>
            <a:endParaRPr lang="en-IN" sz="1000" dirty="0" smtClean="0"/>
          </a:p>
          <a:p>
            <a:pPr algn="just">
              <a:spcBef>
                <a:spcPts val="0"/>
              </a:spcBef>
              <a:buFont typeface="Wingdings" pitchFamily="2" charset="2"/>
              <a:buChar char="§"/>
            </a:pPr>
            <a:r>
              <a:rPr lang="en-GB" sz="2000" dirty="0" smtClean="0"/>
              <a:t>SIR shall contain:</a:t>
            </a:r>
            <a:endParaRPr lang="en-IN" sz="2000" dirty="0" smtClean="0"/>
          </a:p>
          <a:p>
            <a:pPr marL="514350" indent="-514350" algn="just">
              <a:spcBef>
                <a:spcPts val="0"/>
              </a:spcBef>
              <a:buFont typeface="+mj-lt"/>
              <a:buAutoNum type="alphaLcParenR"/>
            </a:pPr>
            <a:r>
              <a:rPr lang="en-GB" sz="2000" dirty="0" smtClean="0"/>
              <a:t>Family history of the juvenile, i.e., education, occupation, earning etc. of parents/guardian and sibling;</a:t>
            </a:r>
            <a:endParaRPr lang="en-IN" sz="2000" dirty="0" smtClean="0"/>
          </a:p>
          <a:p>
            <a:pPr marL="514350" indent="-514350" algn="just">
              <a:spcBef>
                <a:spcPts val="0"/>
              </a:spcBef>
              <a:buFont typeface="+mj-lt"/>
              <a:buAutoNum type="alphaLcParenR"/>
            </a:pPr>
            <a:r>
              <a:rPr lang="en-GB" sz="2000" dirty="0" smtClean="0"/>
              <a:t>Antecedents of the juvenile, like habits and interest, companion and their influence, school and/or work record, report of neighbour etc.;</a:t>
            </a:r>
            <a:endParaRPr lang="en-IN" sz="2000" dirty="0" smtClean="0"/>
          </a:p>
          <a:p>
            <a:pPr marL="514350" indent="-514350" algn="just">
              <a:spcBef>
                <a:spcPts val="0"/>
              </a:spcBef>
              <a:buFont typeface="+mj-lt"/>
              <a:buAutoNum type="alphaLcParenR"/>
            </a:pPr>
            <a:r>
              <a:rPr lang="en-GB" sz="2000" dirty="0" smtClean="0"/>
              <a:t>Mental and physical condition of juvenile;</a:t>
            </a:r>
            <a:endParaRPr lang="en-IN" sz="2000" dirty="0" smtClean="0"/>
          </a:p>
          <a:p>
            <a:pPr marL="514350" indent="-514350" algn="just">
              <a:spcBef>
                <a:spcPts val="0"/>
              </a:spcBef>
              <a:buFont typeface="+mj-lt"/>
              <a:buAutoNum type="alphaLcParenR"/>
            </a:pPr>
            <a:r>
              <a:rPr lang="en-GB" sz="2000" dirty="0" smtClean="0"/>
              <a:t>Opinion of experts consulted etc.</a:t>
            </a:r>
            <a:endParaRPr lang="en-IN" sz="2000" dirty="0" smtClean="0"/>
          </a:p>
          <a:p>
            <a:pPr marL="514350" indent="-514350" algn="just">
              <a:spcBef>
                <a:spcPts val="0"/>
              </a:spcBef>
              <a:buFont typeface="+mj-lt"/>
              <a:buAutoNum type="alphaLcParenR"/>
            </a:pPr>
            <a:r>
              <a:rPr lang="en-GB" sz="2000" dirty="0" smtClean="0"/>
              <a:t>Analysis of the case including reasons for delinquency;</a:t>
            </a:r>
            <a:endParaRPr lang="en-IN" sz="2000" dirty="0" smtClean="0"/>
          </a:p>
          <a:p>
            <a:pPr marL="514350" indent="-514350" algn="just">
              <a:spcBef>
                <a:spcPts val="0"/>
              </a:spcBef>
              <a:buFont typeface="+mj-lt"/>
              <a:buAutoNum type="alphaLcParenR"/>
            </a:pPr>
            <a:r>
              <a:rPr lang="en-GB" sz="2000" dirty="0" smtClean="0"/>
              <a:t>Recommendation and planning for dealing with juvenile </a:t>
            </a:r>
          </a:p>
          <a:p>
            <a:pPr marL="514350" indent="-514350" algn="just">
              <a:spcBef>
                <a:spcPts val="0"/>
              </a:spcBef>
              <a:buNone/>
            </a:pPr>
            <a:r>
              <a:rPr lang="en-GB" sz="2000" dirty="0" smtClean="0"/>
              <a:t>	[Section 15(2) r/w Rule 15(2), 87 (1)(a) and Form - IV]</a:t>
            </a:r>
            <a:endParaRPr lang="en-IN" sz="2000" dirty="0" smtClean="0"/>
          </a:p>
          <a:p>
            <a:pPr algn="just">
              <a:spcBef>
                <a:spcPts val="0"/>
              </a:spcBef>
            </a:pPr>
            <a:endParaRPr lang="en-IN" sz="2000"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lstStyle/>
          <a:p>
            <a:r>
              <a:rPr lang="en-IN" dirty="0" smtClean="0"/>
              <a:t>USE OF SIR BY BOARD</a:t>
            </a:r>
            <a:endParaRPr lang="en-IN" dirty="0"/>
          </a:p>
        </p:txBody>
      </p:sp>
      <p:sp>
        <p:nvSpPr>
          <p:cNvPr id="3" name="Content Placeholder 2"/>
          <p:cNvSpPr>
            <a:spLocks noGrp="1"/>
          </p:cNvSpPr>
          <p:nvPr>
            <p:ph idx="1"/>
          </p:nvPr>
        </p:nvSpPr>
        <p:spPr>
          <a:xfrm>
            <a:off x="457200" y="1268760"/>
            <a:ext cx="8229600" cy="5040560"/>
          </a:xfrm>
        </p:spPr>
        <p:txBody>
          <a:bodyPr>
            <a:normAutofit fontScale="62500" lnSpcReduction="20000"/>
          </a:bodyPr>
          <a:lstStyle/>
          <a:p>
            <a:pPr algn="just">
              <a:lnSpc>
                <a:spcPct val="120000"/>
              </a:lnSpc>
              <a:spcBef>
                <a:spcPts val="0"/>
              </a:spcBef>
              <a:spcAft>
                <a:spcPts val="600"/>
              </a:spcAft>
              <a:buFont typeface="Wingdings" pitchFamily="2" charset="2"/>
              <a:buChar char="§"/>
            </a:pPr>
            <a:r>
              <a:rPr lang="en-GB" dirty="0" smtClean="0"/>
              <a:t>The Board shall notify the next date of hearing, not later than 15 days of the first summary enquiry and also seek social investigation report from the concerned Probation Officer through an order in Form-III; [Rule 13 (1)]</a:t>
            </a:r>
          </a:p>
          <a:p>
            <a:pPr algn="just">
              <a:lnSpc>
                <a:spcPct val="120000"/>
              </a:lnSpc>
              <a:spcBef>
                <a:spcPts val="0"/>
              </a:spcBef>
              <a:spcAft>
                <a:spcPts val="600"/>
              </a:spcAft>
              <a:buFont typeface="Wingdings" pitchFamily="2" charset="2"/>
              <a:buChar char="§"/>
            </a:pPr>
            <a:endParaRPr lang="en-IN" sz="1600" dirty="0" smtClean="0"/>
          </a:p>
          <a:p>
            <a:pPr algn="just">
              <a:lnSpc>
                <a:spcPct val="120000"/>
              </a:lnSpc>
              <a:spcBef>
                <a:spcPts val="0"/>
              </a:spcBef>
              <a:spcAft>
                <a:spcPts val="600"/>
              </a:spcAft>
              <a:buFont typeface="Wingdings" pitchFamily="2" charset="2"/>
              <a:buChar char="§"/>
            </a:pPr>
            <a:r>
              <a:rPr lang="en-GB" dirty="0" smtClean="0"/>
              <a:t>The Board shall take into account the Social Investigation Report prepared by Probation Officer or voluntary organization. [Section 15(2) r/w Rule 13 (5) and 15(2)]</a:t>
            </a:r>
          </a:p>
          <a:p>
            <a:pPr algn="just">
              <a:lnSpc>
                <a:spcPct val="120000"/>
              </a:lnSpc>
              <a:spcBef>
                <a:spcPts val="0"/>
              </a:spcBef>
              <a:spcAft>
                <a:spcPts val="600"/>
              </a:spcAft>
              <a:buFont typeface="Wingdings" pitchFamily="2" charset="2"/>
              <a:buChar char="§"/>
            </a:pPr>
            <a:endParaRPr lang="en-GB" sz="1600" dirty="0" smtClean="0"/>
          </a:p>
          <a:p>
            <a:pPr algn="just">
              <a:lnSpc>
                <a:spcPct val="120000"/>
              </a:lnSpc>
              <a:spcBef>
                <a:spcPts val="0"/>
              </a:spcBef>
              <a:spcAft>
                <a:spcPts val="600"/>
              </a:spcAft>
              <a:buFont typeface="Wingdings" pitchFamily="2" charset="2"/>
              <a:buChar char="§"/>
            </a:pPr>
            <a:r>
              <a:rPr lang="en-GB" dirty="0" smtClean="0"/>
              <a:t>The Board shall pass order for restoration of the juvenile after hearing the juvenile and his parents or guardian, as well as on the report of the Probation Officers. In case of girl, the juvenile shall be accompanied by a female escort. When a juvenile expresses his unwillingness to be restored back to the family; the Board shall not coerce him to go back to the family, particularly if the Social Investigation Report establishes that restoration to the family may not be in the best interest of the juvenile. [Rule 65]</a:t>
            </a:r>
            <a:endParaRPr lang="en-IN" dirty="0" smtClean="0"/>
          </a:p>
          <a:p>
            <a:pPr algn="just">
              <a:lnSpc>
                <a:spcPct val="120000"/>
              </a:lnSpc>
              <a:spcBef>
                <a:spcPts val="0"/>
              </a:spcBef>
              <a:spcAft>
                <a:spcPts val="600"/>
              </a:spcAft>
            </a:pPr>
            <a:endParaRPr lang="en-IN"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08" y="274638"/>
            <a:ext cx="9036496" cy="1143000"/>
          </a:xfrm>
        </p:spPr>
        <p:txBody>
          <a:bodyPr>
            <a:normAutofit fontScale="90000"/>
          </a:bodyPr>
          <a:lstStyle/>
          <a:p>
            <a:r>
              <a:rPr lang="en-IN" dirty="0" smtClean="0"/>
              <a:t>SIR THROUGH VOLUNTARY ORGANISATION</a:t>
            </a:r>
            <a:endParaRPr lang="en-IN" dirty="0"/>
          </a:p>
        </p:txBody>
      </p:sp>
      <p:sp>
        <p:nvSpPr>
          <p:cNvPr id="3" name="Content Placeholder 2"/>
          <p:cNvSpPr>
            <a:spLocks noGrp="1"/>
          </p:cNvSpPr>
          <p:nvPr>
            <p:ph idx="1"/>
          </p:nvPr>
        </p:nvSpPr>
        <p:spPr>
          <a:xfrm>
            <a:off x="457200" y="1196752"/>
            <a:ext cx="8229600" cy="4525963"/>
          </a:xfrm>
        </p:spPr>
        <p:txBody>
          <a:bodyPr>
            <a:normAutofit/>
          </a:bodyPr>
          <a:lstStyle/>
          <a:p>
            <a:pPr algn="just">
              <a:buFont typeface="Wingdings" pitchFamily="2" charset="2"/>
              <a:buChar char="§"/>
            </a:pPr>
            <a:r>
              <a:rPr lang="en-GB" dirty="0" smtClean="0"/>
              <a:t>Social investigation of the juvenile through personal interview and from the family, social agencies and other sources on receipt of information from the Police or otherwise about apprehension of a juvenile under section 13 of the Act. The SIR shall contain such material circumstances, as may be necessary and submit in Form IV to the Board as early as possible. [Rule 87 (1) (a) r/w 87 (2)]</a:t>
            </a:r>
            <a:endParaRPr lang="en-IN" dirty="0" smtClean="0"/>
          </a:p>
          <a:p>
            <a:pPr algn="just"/>
            <a:endParaRPr lang="en-IN"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9698" name="Picture 2" descr="http://0.tqn.com/d/webclipart/1/0/V/s/4/Chalkboard-and-books.png"/>
          <p:cNvPicPr>
            <a:picLocks noChangeAspect="1" noChangeArrowheads="1"/>
          </p:cNvPicPr>
          <p:nvPr/>
        </p:nvPicPr>
        <p:blipFill>
          <a:blip r:embed="rId2" cstate="print"/>
          <a:srcRect l="3381" r="3993" b="-3996"/>
          <a:stretch>
            <a:fillRect/>
          </a:stretch>
        </p:blipFill>
        <p:spPr bwMode="auto">
          <a:xfrm>
            <a:off x="107504" y="945966"/>
            <a:ext cx="8928992" cy="5363354"/>
          </a:xfrm>
          <a:prstGeom prst="rect">
            <a:avLst/>
          </a:prstGeom>
          <a:noFill/>
        </p:spPr>
      </p:pic>
      <p:sp>
        <p:nvSpPr>
          <p:cNvPr id="4" name="TextBox 3"/>
          <p:cNvSpPr txBox="1"/>
          <p:nvPr/>
        </p:nvSpPr>
        <p:spPr>
          <a:xfrm>
            <a:off x="0" y="1268174"/>
            <a:ext cx="6660232" cy="3600986"/>
          </a:xfrm>
          <a:prstGeom prst="rect">
            <a:avLst/>
          </a:prstGeom>
          <a:solidFill>
            <a:schemeClr val="tx1"/>
          </a:solidFill>
        </p:spPr>
        <p:txBody>
          <a:bodyPr wrap="square" rtlCol="0">
            <a:spAutoFit/>
          </a:bodyPr>
          <a:lstStyle/>
          <a:p>
            <a:pPr algn="ctr"/>
            <a:r>
              <a:rPr lang="en-IN" sz="6600" b="1" dirty="0" smtClean="0">
                <a:solidFill>
                  <a:srgbClr val="00B0F0"/>
                </a:solidFill>
                <a:latin typeface="Comic Sans MS" pitchFamily="66" charset="0"/>
              </a:rPr>
              <a:t>PART 6:</a:t>
            </a:r>
          </a:p>
          <a:p>
            <a:pPr algn="ctr"/>
            <a:r>
              <a:rPr lang="en-IN" sz="6600" b="1" dirty="0" smtClean="0">
                <a:solidFill>
                  <a:srgbClr val="00B0F0"/>
                </a:solidFill>
                <a:latin typeface="Comic Sans MS" pitchFamily="66" charset="0"/>
              </a:rPr>
              <a:t> </a:t>
            </a:r>
            <a:r>
              <a:rPr lang="en-IN" sz="4800" b="1" dirty="0" smtClean="0">
                <a:solidFill>
                  <a:schemeClr val="bg1"/>
                </a:solidFill>
                <a:latin typeface="Tempus Sans ITC" pitchFamily="82" charset="0"/>
              </a:rPr>
              <a:t>PROCEDURE BY JUVENILE JUSTICE BOARD</a:t>
            </a:r>
            <a:endParaRPr lang="en-IN" sz="6000" dirty="0">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
        <p:nvSpPr>
          <p:cNvPr id="2" name="Title 1"/>
          <p:cNvSpPr>
            <a:spLocks noGrp="1"/>
          </p:cNvSpPr>
          <p:nvPr>
            <p:ph type="title"/>
          </p:nvPr>
        </p:nvSpPr>
        <p:spPr>
          <a:xfrm>
            <a:off x="457200" y="44624"/>
            <a:ext cx="8229600" cy="1143000"/>
          </a:xfrm>
        </p:spPr>
        <p:txBody>
          <a:bodyPr/>
          <a:lstStyle/>
          <a:p>
            <a:r>
              <a:rPr lang="en-IN" dirty="0" smtClean="0"/>
              <a:t>PROCEDURE VIS-A-VIS OFFENCE</a:t>
            </a:r>
            <a:endParaRPr lang="en-IN" dirty="0"/>
          </a:p>
        </p:txBody>
      </p:sp>
      <p:sp>
        <p:nvSpPr>
          <p:cNvPr id="3" name="Content Placeholder 2"/>
          <p:cNvSpPr>
            <a:spLocks noGrp="1"/>
          </p:cNvSpPr>
          <p:nvPr>
            <p:ph idx="1"/>
          </p:nvPr>
        </p:nvSpPr>
        <p:spPr>
          <a:xfrm>
            <a:off x="457200" y="1423317"/>
            <a:ext cx="8229600" cy="4525963"/>
          </a:xfrm>
        </p:spPr>
        <p:txBody>
          <a:bodyPr>
            <a:noAutofit/>
          </a:bodyPr>
          <a:lstStyle/>
          <a:p>
            <a:pPr algn="just">
              <a:spcBef>
                <a:spcPts val="0"/>
              </a:spcBef>
              <a:buFont typeface="Wingdings" pitchFamily="2" charset="2"/>
              <a:buChar char="§"/>
            </a:pPr>
            <a:r>
              <a:rPr lang="en-GB" sz="2400" dirty="0" smtClean="0"/>
              <a:t>"Petty offences" may be disposed off by the Board through summary proceedings or inquiry. [Rule 13 (2) (d)]</a:t>
            </a:r>
          </a:p>
          <a:p>
            <a:pPr algn="just">
              <a:spcBef>
                <a:spcPts val="0"/>
              </a:spcBef>
              <a:buFont typeface="Wingdings" pitchFamily="2" charset="2"/>
              <a:buChar char="§"/>
            </a:pPr>
            <a:r>
              <a:rPr lang="en-GB" sz="2400" dirty="0" smtClean="0"/>
              <a:t>The Board shall follow the procedure of trial in summons cases, as far as may be, in inquiry pertaining to non-serious offences (punishable with imprisonment </a:t>
            </a:r>
            <a:r>
              <a:rPr lang="en-GB" sz="2400" dirty="0" err="1" smtClean="0"/>
              <a:t>upto</a:t>
            </a:r>
            <a:r>
              <a:rPr lang="en-GB" sz="2400" dirty="0" smtClean="0"/>
              <a:t> 7 years). [Section 54(1) r/w Rule 13 (2) (d)]</a:t>
            </a:r>
            <a:endParaRPr lang="en-IN" sz="2400" dirty="0" smtClean="0"/>
          </a:p>
          <a:p>
            <a:pPr algn="just">
              <a:spcBef>
                <a:spcPts val="0"/>
              </a:spcBef>
              <a:buFont typeface="Wingdings" pitchFamily="2" charset="2"/>
              <a:buChar char="§"/>
            </a:pPr>
            <a:r>
              <a:rPr lang="en-GB" sz="2400" dirty="0" smtClean="0"/>
              <a:t>The Board shall follow the procedure of trial in summons cases in inquiry pertaining to serious offences (punishable with imprisonment of more than 7 years for adults). [Section 54(1) r/w Rule 13 (2) (d) (e)]</a:t>
            </a:r>
            <a:endParaRPr lang="en-IN" sz="2400" dirty="0" smtClean="0"/>
          </a:p>
          <a:p>
            <a:pPr algn="just">
              <a:spcBef>
                <a:spcPts val="0"/>
              </a:spcBef>
              <a:buNone/>
            </a:pPr>
            <a:endParaRPr lang="en-IN"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lstStyle/>
          <a:p>
            <a:pPr>
              <a:spcBef>
                <a:spcPts val="0"/>
              </a:spcBef>
            </a:pPr>
            <a:r>
              <a:rPr lang="en-GB" dirty="0" smtClean="0"/>
              <a:t>CONDUCT OF PROCEEDINGS</a:t>
            </a:r>
          </a:p>
        </p:txBody>
      </p:sp>
      <p:sp>
        <p:nvSpPr>
          <p:cNvPr id="3" name="Content Placeholder 2"/>
          <p:cNvSpPr>
            <a:spLocks noGrp="1"/>
          </p:cNvSpPr>
          <p:nvPr>
            <p:ph idx="1"/>
          </p:nvPr>
        </p:nvSpPr>
        <p:spPr>
          <a:xfrm>
            <a:off x="107504" y="980728"/>
            <a:ext cx="8640960" cy="4525963"/>
          </a:xfrm>
        </p:spPr>
        <p:txBody>
          <a:bodyPr>
            <a:noAutofit/>
          </a:bodyPr>
          <a:lstStyle/>
          <a:p>
            <a:pPr algn="just">
              <a:spcBef>
                <a:spcPts val="0"/>
              </a:spcBef>
              <a:buFont typeface="Wingdings" pitchFamily="2" charset="2"/>
              <a:buChar char="§"/>
            </a:pPr>
            <a:r>
              <a:rPr lang="en-GB" sz="1900" dirty="0" smtClean="0"/>
              <a:t>The Board has to conduct the proceedings in a child friendly atmosphere [Rule 13 (2) (b) &amp; 13(4)].</a:t>
            </a:r>
            <a:endParaRPr lang="en-IN" sz="1900" dirty="0" smtClean="0"/>
          </a:p>
          <a:p>
            <a:pPr algn="just">
              <a:spcBef>
                <a:spcPts val="0"/>
              </a:spcBef>
              <a:buFont typeface="Wingdings" pitchFamily="2" charset="2"/>
              <a:buChar char="§"/>
            </a:pPr>
            <a:r>
              <a:rPr lang="en-GB" sz="1900" dirty="0" smtClean="0"/>
              <a:t>The Board may require any parent or guardian to be present at any proceeding. [Section 46]</a:t>
            </a:r>
            <a:endParaRPr lang="en-IN" sz="1900" dirty="0" smtClean="0"/>
          </a:p>
          <a:p>
            <a:pPr algn="just">
              <a:spcBef>
                <a:spcPts val="0"/>
              </a:spcBef>
              <a:buFont typeface="Wingdings" pitchFamily="2" charset="2"/>
              <a:buChar char="§"/>
            </a:pPr>
            <a:r>
              <a:rPr lang="en-GB" sz="1900" dirty="0" smtClean="0"/>
              <a:t>The Board may dispense with attendance of the juvenile, if it is not essential for the purpose of inquiry. [Section 47]</a:t>
            </a:r>
            <a:endParaRPr lang="en-IN" sz="1900" dirty="0" smtClean="0"/>
          </a:p>
          <a:p>
            <a:pPr algn="just">
              <a:spcBef>
                <a:spcPts val="0"/>
              </a:spcBef>
              <a:buFont typeface="Wingdings" pitchFamily="2" charset="2"/>
              <a:buChar char="§"/>
            </a:pPr>
            <a:r>
              <a:rPr lang="en-GB" sz="1900" dirty="0" smtClean="0"/>
              <a:t>The inquiry shall be conducted in the spirit of non-adversarial proceedings. [Rule 13 (3) r/w Rule 14 (1)]</a:t>
            </a:r>
            <a:endParaRPr lang="en-IN" sz="1900" dirty="0" smtClean="0"/>
          </a:p>
          <a:p>
            <a:pPr algn="just">
              <a:spcBef>
                <a:spcPts val="0"/>
              </a:spcBef>
              <a:buFont typeface="Wingdings" pitchFamily="2" charset="2"/>
              <a:buChar char="§"/>
            </a:pPr>
            <a:r>
              <a:rPr lang="en-GB" sz="1900" dirty="0" smtClean="0"/>
              <a:t>The Board shall proceed with the presumptions that favour the juvenile's right to be restored. [Rules 13 (3)]</a:t>
            </a:r>
          </a:p>
          <a:p>
            <a:pPr algn="just">
              <a:spcBef>
                <a:spcPts val="0"/>
              </a:spcBef>
              <a:buFont typeface="Wingdings" pitchFamily="2" charset="2"/>
              <a:buChar char="§"/>
            </a:pPr>
            <a:r>
              <a:rPr lang="en-GB" sz="1900" dirty="0" smtClean="0"/>
              <a:t>The Board may use the powers of questioning witnesses conferred by section 165 of the Indian Evidence Act, 1872 [Rule 13 (3)]</a:t>
            </a:r>
            <a:endParaRPr lang="en-IN" sz="1900" dirty="0" smtClean="0"/>
          </a:p>
          <a:p>
            <a:pPr algn="just">
              <a:spcBef>
                <a:spcPts val="0"/>
              </a:spcBef>
              <a:buFont typeface="Wingdings" pitchFamily="2" charset="2"/>
              <a:buChar char="§"/>
            </a:pPr>
            <a:r>
              <a:rPr lang="en-GB" sz="1900" dirty="0" smtClean="0"/>
              <a:t>The Board may take into account the report of the police containing circumstances of apprehension and offence alleged to have been committed. [Rule 13 (5)]</a:t>
            </a:r>
          </a:p>
          <a:p>
            <a:pPr algn="just">
              <a:spcBef>
                <a:spcPts val="0"/>
              </a:spcBef>
              <a:buFont typeface="Wingdings" pitchFamily="2" charset="2"/>
              <a:buChar char="§"/>
            </a:pPr>
            <a:r>
              <a:rPr lang="en-GB" sz="1900" dirty="0" smtClean="0"/>
              <a:t>Inquiry shall be continued by the Board even if the juvenile ceases to be a child during the pendency of the inquiry and orders may be passed as if he is a juvenile. [Section 3]</a:t>
            </a:r>
            <a:endParaRPr lang="en-IN" sz="1900" dirty="0" smtClean="0"/>
          </a:p>
          <a:p>
            <a:pPr>
              <a:spcBef>
                <a:spcPts val="0"/>
              </a:spcBef>
            </a:pPr>
            <a:endParaRPr lang="en-IN" sz="1900" dirty="0" smtClean="0"/>
          </a:p>
          <a:p>
            <a:pPr algn="just">
              <a:spcBef>
                <a:spcPts val="0"/>
              </a:spcBef>
              <a:buFont typeface="Wingdings" pitchFamily="2" charset="2"/>
              <a:buChar char="§"/>
            </a:pPr>
            <a:endParaRPr lang="en-IN" sz="1900" dirty="0" smtClean="0"/>
          </a:p>
          <a:p>
            <a:pPr>
              <a:spcBef>
                <a:spcPts val="0"/>
              </a:spcBef>
            </a:pPr>
            <a:endParaRPr lang="en-IN" sz="1900"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RIGHTS OF JUVENILES</a:t>
            </a:r>
            <a:endParaRPr lang="en-IN" dirty="0"/>
          </a:p>
        </p:txBody>
      </p:sp>
      <p:sp>
        <p:nvSpPr>
          <p:cNvPr id="3" name="Content Placeholder 2"/>
          <p:cNvSpPr>
            <a:spLocks noGrp="1"/>
          </p:cNvSpPr>
          <p:nvPr>
            <p:ph idx="1"/>
          </p:nvPr>
        </p:nvSpPr>
        <p:spPr>
          <a:xfrm>
            <a:off x="457200" y="1268760"/>
            <a:ext cx="8229600" cy="4525963"/>
          </a:xfrm>
        </p:spPr>
        <p:txBody>
          <a:bodyPr>
            <a:noAutofit/>
          </a:bodyPr>
          <a:lstStyle/>
          <a:p>
            <a:pPr algn="just">
              <a:lnSpc>
                <a:spcPct val="120000"/>
              </a:lnSpc>
              <a:spcBef>
                <a:spcPts val="0"/>
              </a:spcBef>
              <a:buFont typeface="Wingdings" pitchFamily="2" charset="2"/>
              <a:buChar char="§"/>
            </a:pPr>
            <a:r>
              <a:rPr lang="en-GB" sz="2200" dirty="0" smtClean="0"/>
              <a:t>Every juvenile shall be given the opportunity to be heard and participate in his inquiry. [Rule 13 (2) (c)] The Board shall ensure grant of free legal aid and right to counsel. [Rule 14]</a:t>
            </a:r>
            <a:endParaRPr lang="en-IN" sz="2200" dirty="0" smtClean="0"/>
          </a:p>
          <a:p>
            <a:pPr algn="just">
              <a:lnSpc>
                <a:spcPct val="120000"/>
              </a:lnSpc>
              <a:spcBef>
                <a:spcPts val="0"/>
              </a:spcBef>
              <a:buFont typeface="Wingdings" pitchFamily="2" charset="2"/>
              <a:buChar char="§"/>
            </a:pPr>
            <a:r>
              <a:rPr lang="en-GB" sz="2200" dirty="0" smtClean="0"/>
              <a:t>No juvenile shall be charged with or tried for any offence together with an adult. [Section 18]</a:t>
            </a:r>
            <a:endParaRPr lang="en-IN" sz="2200" dirty="0" smtClean="0"/>
          </a:p>
          <a:p>
            <a:pPr algn="just">
              <a:lnSpc>
                <a:spcPct val="120000"/>
              </a:lnSpc>
              <a:spcBef>
                <a:spcPts val="0"/>
              </a:spcBef>
              <a:buFont typeface="Wingdings" pitchFamily="2" charset="2"/>
              <a:buChar char="§"/>
            </a:pPr>
            <a:r>
              <a:rPr lang="en-GB" sz="2200" dirty="0" smtClean="0"/>
              <a:t>No proceeding shall be instituted and no order shall be passed against juvenile regarding security for keeping peace and good behaviour under Chapter VIII </a:t>
            </a:r>
            <a:r>
              <a:rPr lang="en-GB" sz="2200" dirty="0" err="1" smtClean="0"/>
              <a:t>Cr.P.C</a:t>
            </a:r>
            <a:r>
              <a:rPr lang="en-GB" sz="2200" dirty="0" smtClean="0"/>
              <a:t>. [Section 17]</a:t>
            </a:r>
            <a:endParaRPr lang="en-IN" sz="2200" dirty="0" smtClean="0"/>
          </a:p>
          <a:p>
            <a:pPr algn="just">
              <a:lnSpc>
                <a:spcPct val="120000"/>
              </a:lnSpc>
              <a:spcBef>
                <a:spcPts val="0"/>
              </a:spcBef>
              <a:buFont typeface="Wingdings" pitchFamily="2" charset="2"/>
              <a:buChar char="§"/>
            </a:pPr>
            <a:r>
              <a:rPr lang="en-GB" sz="2200" dirty="0" smtClean="0"/>
              <a:t>Use of accusatory words, such as, arrest, remand, accused, charge sheet, trial, prosecution, warrant, summons, conviction, inmate, delinquent, neglected, custody or jail is prohibited. [Rule 3 (VIII)]</a:t>
            </a:r>
            <a:endParaRPr lang="en-IN" sz="2200" dirty="0" smtClean="0"/>
          </a:p>
          <a:p>
            <a:pPr algn="just">
              <a:lnSpc>
                <a:spcPct val="120000"/>
              </a:lnSpc>
              <a:spcBef>
                <a:spcPts val="0"/>
              </a:spcBef>
              <a:buFont typeface="Wingdings" pitchFamily="2" charset="2"/>
              <a:buChar char="§"/>
            </a:pPr>
            <a:endParaRPr lang="en-IN" sz="2200" dirty="0" smtClean="0"/>
          </a:p>
          <a:p>
            <a:pPr algn="just">
              <a:lnSpc>
                <a:spcPct val="120000"/>
              </a:lnSpc>
              <a:spcBef>
                <a:spcPts val="0"/>
              </a:spcBef>
              <a:buFont typeface="Wingdings" pitchFamily="2" charset="2"/>
              <a:buChar char="§"/>
            </a:pPr>
            <a:endParaRPr lang="en-IN" sz="2200"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lstStyle/>
          <a:p>
            <a:r>
              <a:rPr lang="en-IN" dirty="0" smtClean="0"/>
              <a:t>PERIOD OF INQUIRY</a:t>
            </a:r>
            <a:endParaRPr lang="en-IN" dirty="0"/>
          </a:p>
        </p:txBody>
      </p:sp>
      <p:sp>
        <p:nvSpPr>
          <p:cNvPr id="3" name="Content Placeholder 2"/>
          <p:cNvSpPr>
            <a:spLocks noGrp="1"/>
          </p:cNvSpPr>
          <p:nvPr>
            <p:ph idx="1"/>
          </p:nvPr>
        </p:nvSpPr>
        <p:spPr>
          <a:xfrm>
            <a:off x="457200" y="1196752"/>
            <a:ext cx="8229600" cy="4525963"/>
          </a:xfrm>
        </p:spPr>
        <p:txBody>
          <a:bodyPr>
            <a:noAutofit/>
          </a:bodyPr>
          <a:lstStyle/>
          <a:p>
            <a:pPr algn="just">
              <a:spcBef>
                <a:spcPts val="0"/>
              </a:spcBef>
            </a:pPr>
            <a:r>
              <a:rPr lang="en-GB" sz="2200" dirty="0" smtClean="0"/>
              <a:t>The inquiry to be completed within a period of 4 months after the first summary inquiry unless extended for reasons in writing. [Proviso to Section 14 (1) r/w Rule 13 (6) and Rule 15 (1)]</a:t>
            </a:r>
            <a:endParaRPr lang="en-IN" sz="2200" dirty="0" smtClean="0"/>
          </a:p>
          <a:p>
            <a:pPr algn="just">
              <a:spcBef>
                <a:spcPts val="0"/>
              </a:spcBef>
            </a:pPr>
            <a:r>
              <a:rPr lang="en-GB" sz="2200" dirty="0" smtClean="0"/>
              <a:t>The period of inquiry may be extended by 2 months in the following exceptional cases:</a:t>
            </a:r>
            <a:endParaRPr lang="en-IN" sz="2200" dirty="0" smtClean="0"/>
          </a:p>
          <a:p>
            <a:pPr marL="896938" indent="-538163" algn="just">
              <a:spcBef>
                <a:spcPts val="0"/>
              </a:spcBef>
              <a:buFont typeface="+mj-lt"/>
              <a:buAutoNum type="romanLcPeriod"/>
            </a:pPr>
            <a:r>
              <a:rPr lang="en-GB" sz="2200" dirty="0" smtClean="0"/>
              <a:t>cases involving trans-national criminality; or</a:t>
            </a:r>
            <a:endParaRPr lang="en-IN" sz="2200" dirty="0" smtClean="0"/>
          </a:p>
          <a:p>
            <a:pPr marL="896938" indent="-538163" algn="just">
              <a:spcBef>
                <a:spcPts val="0"/>
              </a:spcBef>
              <a:buFont typeface="+mj-lt"/>
              <a:buAutoNum type="romanLcPeriod"/>
            </a:pPr>
            <a:r>
              <a:rPr lang="en-GB" sz="2200" dirty="0" smtClean="0"/>
              <a:t>large number of accused; or</a:t>
            </a:r>
            <a:endParaRPr lang="en-IN" sz="2200" dirty="0" smtClean="0"/>
          </a:p>
          <a:p>
            <a:pPr marL="896938" indent="-538163" algn="just">
              <a:spcBef>
                <a:spcPts val="0"/>
              </a:spcBef>
              <a:buFont typeface="+mj-lt"/>
              <a:buAutoNum type="romanLcPeriod"/>
            </a:pPr>
            <a:r>
              <a:rPr lang="en-GB" sz="2200" dirty="0" smtClean="0"/>
              <a:t>inordinate delay in production of witnesses [Rule 13(6)]</a:t>
            </a:r>
            <a:endParaRPr lang="en-IN" sz="2200" dirty="0" smtClean="0"/>
          </a:p>
          <a:p>
            <a:pPr algn="just">
              <a:spcBef>
                <a:spcPts val="0"/>
              </a:spcBef>
            </a:pPr>
            <a:r>
              <a:rPr lang="en-GB" sz="2200" dirty="0" smtClean="0"/>
              <a:t>Delay beyond 4 to 6 months leads to the termination of proceedings in non-serious offences. [Rule 13 (7)]</a:t>
            </a:r>
            <a:endParaRPr lang="en-IN" sz="2200" dirty="0" smtClean="0"/>
          </a:p>
          <a:p>
            <a:pPr algn="just">
              <a:spcBef>
                <a:spcPts val="0"/>
              </a:spcBef>
            </a:pPr>
            <a:r>
              <a:rPr lang="en-GB" sz="2200" dirty="0" smtClean="0"/>
              <a:t>Delay beyond six months in serious offence has to be reported by the Board to the CJM/CMM stating the reason for delay and steps taken. [Rule 13 (8)]</a:t>
            </a:r>
            <a:endParaRPr lang="en-IN" sz="2200" dirty="0" smtClean="0"/>
          </a:p>
          <a:p>
            <a:pPr algn="just">
              <a:spcBef>
                <a:spcPts val="0"/>
              </a:spcBef>
            </a:pPr>
            <a:endParaRPr lang="en-IN" sz="2200"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264"/>
            <a:ext cx="8229600" cy="1143000"/>
          </a:xfrm>
        </p:spPr>
        <p:txBody>
          <a:bodyPr>
            <a:noAutofit/>
          </a:bodyPr>
          <a:lstStyle/>
          <a:p>
            <a:r>
              <a:rPr lang="en-GB" sz="3600" dirty="0" smtClean="0"/>
              <a:t> SPECIAL JUVENILE POLICE UNIT</a:t>
            </a:r>
            <a:endParaRPr lang="en-IN" sz="3600" dirty="0"/>
          </a:p>
        </p:txBody>
      </p:sp>
      <p:sp>
        <p:nvSpPr>
          <p:cNvPr id="3" name="Content Placeholder 2"/>
          <p:cNvSpPr>
            <a:spLocks noGrp="1"/>
          </p:cNvSpPr>
          <p:nvPr>
            <p:ph idx="1"/>
          </p:nvPr>
        </p:nvSpPr>
        <p:spPr>
          <a:xfrm>
            <a:off x="107504" y="847253"/>
            <a:ext cx="8856984" cy="4525963"/>
          </a:xfrm>
        </p:spPr>
        <p:txBody>
          <a:bodyPr>
            <a:noAutofit/>
          </a:bodyPr>
          <a:lstStyle/>
          <a:p>
            <a:pPr algn="just">
              <a:buFont typeface="Wingdings" pitchFamily="2" charset="2"/>
              <a:buChar char="§"/>
            </a:pPr>
            <a:r>
              <a:rPr lang="en-GB" sz="1800" dirty="0" smtClean="0"/>
              <a:t>An officer of the rank of not less than Inspector General of Police (IGP) to act as Nodal Officer to coordinate and upgrade role of Police in issues pertaining to Juvenile. [Rule 84 (10)]</a:t>
            </a:r>
            <a:endParaRPr lang="en-IN" sz="1800" dirty="0" smtClean="0"/>
          </a:p>
          <a:p>
            <a:pPr algn="just">
              <a:buFont typeface="Wingdings" pitchFamily="2" charset="2"/>
              <a:buChar char="§"/>
            </a:pPr>
            <a:r>
              <a:rPr lang="en-GB" sz="1800" dirty="0" smtClean="0"/>
              <a:t>In every district and city there should be a 'Special Juvenile Police Unit' (SJPU) to handle juvenile to be constituted within 4 months of the notification of the Rules i.e. by 26.2.2008. [Section 63(3) r/w Rule 84(1)]</a:t>
            </a:r>
            <a:endParaRPr lang="en-IN" sz="1800" dirty="0" smtClean="0"/>
          </a:p>
          <a:p>
            <a:pPr algn="just">
              <a:buFont typeface="Wingdings" pitchFamily="2" charset="2"/>
              <a:buChar char="§"/>
            </a:pPr>
            <a:r>
              <a:rPr lang="en-GB" sz="1800" dirty="0" smtClean="0"/>
              <a:t>Superintendent of Police of district to head SJPU and oversee its functioning. [Rule 84 (9)]</a:t>
            </a:r>
            <a:endParaRPr lang="en-IN" sz="1800" dirty="0" smtClean="0"/>
          </a:p>
          <a:p>
            <a:pPr algn="just">
              <a:buFont typeface="Wingdings" pitchFamily="2" charset="2"/>
              <a:buChar char="§"/>
            </a:pPr>
            <a:r>
              <a:rPr lang="en-GB" sz="1800" dirty="0" smtClean="0"/>
              <a:t>SJPU shall consist of Juvenile or Child Welfare Officer (JCWO) of the rank of Police Inspector and two paid social workers one of whom shall be a woman. [Rule 84 (1)]</a:t>
            </a:r>
            <a:endParaRPr lang="en-IN" sz="1800" dirty="0" smtClean="0"/>
          </a:p>
          <a:p>
            <a:pPr algn="just">
              <a:buFont typeface="Wingdings" pitchFamily="2" charset="2"/>
              <a:buChar char="§"/>
            </a:pPr>
            <a:r>
              <a:rPr lang="en-GB" sz="1800" dirty="0" smtClean="0"/>
              <a:t>In every police station at least one officer, specially instructed and trained, to be designated as the JCWO to deal with juvenile. [Section 63(2)(3) r/w Rule 84 (3)]</a:t>
            </a:r>
            <a:endParaRPr lang="en-IN" sz="1800" dirty="0" smtClean="0"/>
          </a:p>
          <a:p>
            <a:pPr algn="just">
              <a:buFont typeface="Wingdings" pitchFamily="2" charset="2"/>
              <a:buChar char="§"/>
            </a:pPr>
            <a:r>
              <a:rPr lang="en-GB" sz="1800" dirty="0" smtClean="0"/>
              <a:t>List of designated JCWO and members of SJPU with contact details to be prominently displayed in every police station. [Rule 11 (4)]</a:t>
            </a:r>
            <a:endParaRPr lang="en-IN" sz="1800" dirty="0" smtClean="0"/>
          </a:p>
          <a:p>
            <a:pPr algn="just">
              <a:buFont typeface="Wingdings" pitchFamily="2" charset="2"/>
              <a:buChar char="§"/>
            </a:pPr>
            <a:r>
              <a:rPr lang="en-GB" sz="1800" dirty="0" smtClean="0"/>
              <a:t>SJPU to seek assistance from NGOs, </a:t>
            </a:r>
            <a:r>
              <a:rPr lang="en-GB" sz="1800" dirty="0" err="1" smtClean="0"/>
              <a:t>Panchayat</a:t>
            </a:r>
            <a:r>
              <a:rPr lang="en-GB" sz="1800" dirty="0" smtClean="0"/>
              <a:t> &amp; </a:t>
            </a:r>
            <a:r>
              <a:rPr lang="en-GB" sz="1800" dirty="0" err="1" smtClean="0"/>
              <a:t>Gramshabhas</a:t>
            </a:r>
            <a:r>
              <a:rPr lang="en-GB" sz="1800" dirty="0" smtClean="0"/>
              <a:t> and Residents Welfare Associations. [Rule 84 (7) (8)]</a:t>
            </a:r>
            <a:endParaRPr lang="en-IN" sz="1800" dirty="0" smtClean="0"/>
          </a:p>
          <a:p>
            <a:pPr algn="just">
              <a:buFont typeface="Wingdings" pitchFamily="2" charset="2"/>
              <a:buChar char="§"/>
            </a:pPr>
            <a:r>
              <a:rPr lang="en-GB" sz="1800" dirty="0" smtClean="0"/>
              <a:t>Central and State Government to monitor establishment and functioning of SJPU. [Rule 64(1)]</a:t>
            </a:r>
            <a:endParaRPr lang="en-IN" sz="1800"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JUVENILE OUTSIDE JURISDICTION</a:t>
            </a:r>
            <a:endParaRPr lang="en-IN" dirty="0"/>
          </a:p>
        </p:txBody>
      </p:sp>
      <p:sp>
        <p:nvSpPr>
          <p:cNvPr id="3" name="Content Placeholder 2"/>
          <p:cNvSpPr>
            <a:spLocks noGrp="1"/>
          </p:cNvSpPr>
          <p:nvPr>
            <p:ph idx="1"/>
          </p:nvPr>
        </p:nvSpPr>
        <p:spPr>
          <a:xfrm>
            <a:off x="323528" y="1412776"/>
            <a:ext cx="8496944" cy="4525963"/>
          </a:xfrm>
        </p:spPr>
        <p:txBody>
          <a:bodyPr>
            <a:normAutofit fontScale="92500" lnSpcReduction="20000"/>
          </a:bodyPr>
          <a:lstStyle/>
          <a:p>
            <a:pPr algn="just">
              <a:buFont typeface="Wingdings" pitchFamily="2" charset="2"/>
              <a:buChar char="§"/>
            </a:pPr>
            <a:r>
              <a:rPr lang="en-GB" dirty="0" smtClean="0"/>
              <a:t>In the case of a juvenile, whose ordinary place of residence lies outside the jurisdiction, the Board may send the juvenile back to his ordinary place of residence if such transfer is in the best interest of the juvenile. However, such order can be passed only after the completion of evidence and cross examination. On such transfer, the Board exercising jurisdiction over the place to which the juvenile is sent shall have the same powers in relation to the juvenile as if the original order had been passed by itself. [Section 50 r/w Rule 78 &amp; 79]</a:t>
            </a:r>
            <a:endParaRPr lang="en-IN" dirty="0" smtClean="0"/>
          </a:p>
          <a:p>
            <a:pPr algn="just"/>
            <a:endParaRPr lang="en-IN"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FOREIGN NATIONAL JUVENILE</a:t>
            </a:r>
            <a:endParaRPr lang="en-IN" dirty="0"/>
          </a:p>
        </p:txBody>
      </p:sp>
      <p:sp>
        <p:nvSpPr>
          <p:cNvPr id="3" name="Content Placeholder 2"/>
          <p:cNvSpPr>
            <a:spLocks noGrp="1"/>
          </p:cNvSpPr>
          <p:nvPr>
            <p:ph idx="1"/>
          </p:nvPr>
        </p:nvSpPr>
        <p:spPr/>
        <p:txBody>
          <a:bodyPr>
            <a:normAutofit fontScale="92500" lnSpcReduction="20000"/>
          </a:bodyPr>
          <a:lstStyle/>
          <a:p>
            <a:pPr algn="just">
              <a:buFont typeface="Wingdings" pitchFamily="2" charset="2"/>
              <a:buChar char="§"/>
            </a:pPr>
            <a:r>
              <a:rPr lang="en-GB" dirty="0" smtClean="0"/>
              <a:t>Any juvenile, who is a foreign national and who has lost contact with his family shall be entitled for protection and he shall be repatriated, at the earliest, to the country of his origin in co-ordination with the respective Embassy or High Commission. During the pendency of the order of repatriation, the juvenile shall be sent to an Observation Home. The Board shall keep the Ministry of External Affairs informed about repatriation of every juvenile of foreign nationality. [Rule 79 (4) (5) (6)]</a:t>
            </a:r>
            <a:endParaRPr lang="en-IN" dirty="0" smtClean="0"/>
          </a:p>
          <a:p>
            <a:pPr algn="just"/>
            <a:endParaRPr lang="en-IN"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143000"/>
          </a:xfrm>
        </p:spPr>
        <p:txBody>
          <a:bodyPr/>
          <a:lstStyle/>
          <a:p>
            <a:r>
              <a:rPr lang="en-IN" dirty="0" smtClean="0"/>
              <a:t>FINAL ORDER BY BOARD</a:t>
            </a:r>
            <a:endParaRPr lang="en-IN" dirty="0"/>
          </a:p>
        </p:txBody>
      </p:sp>
      <p:sp>
        <p:nvSpPr>
          <p:cNvPr id="3" name="Content Placeholder 2"/>
          <p:cNvSpPr>
            <a:spLocks noGrp="1"/>
          </p:cNvSpPr>
          <p:nvPr>
            <p:ph idx="1"/>
          </p:nvPr>
        </p:nvSpPr>
        <p:spPr>
          <a:xfrm>
            <a:off x="-36512" y="908720"/>
            <a:ext cx="9036496" cy="4525963"/>
          </a:xfrm>
        </p:spPr>
        <p:txBody>
          <a:bodyPr>
            <a:noAutofit/>
          </a:bodyPr>
          <a:lstStyle/>
          <a:p>
            <a:pPr algn="just">
              <a:spcBef>
                <a:spcPts val="0"/>
              </a:spcBef>
              <a:buNone/>
            </a:pPr>
            <a:r>
              <a:rPr lang="en-GB" sz="1600" dirty="0" smtClean="0"/>
              <a:t>The Board, if satisfied that a juvenile has committed an offence, may pass one of the following orders:</a:t>
            </a:r>
            <a:endParaRPr lang="en-IN" sz="1600" dirty="0" smtClean="0"/>
          </a:p>
          <a:p>
            <a:pPr marL="628650" indent="-269875" algn="just">
              <a:spcBef>
                <a:spcPts val="0"/>
              </a:spcBef>
              <a:buNone/>
            </a:pPr>
            <a:r>
              <a:rPr lang="en-GB" sz="1600" dirty="0" smtClean="0"/>
              <a:t>(</a:t>
            </a:r>
            <a:r>
              <a:rPr lang="en-GB" sz="1600" dirty="0" err="1" smtClean="0"/>
              <a:t>i</a:t>
            </a:r>
            <a:r>
              <a:rPr lang="en-GB" sz="1600" dirty="0" smtClean="0"/>
              <a:t>) Allow the juvenile to go home after advice or admonition and counselling to parent/ guardian and juvenile; [Section 15(1)(a)]</a:t>
            </a:r>
            <a:endParaRPr lang="en-IN" sz="1600" dirty="0" smtClean="0"/>
          </a:p>
          <a:p>
            <a:pPr marL="628650" indent="-269875" algn="just">
              <a:spcBef>
                <a:spcPts val="0"/>
              </a:spcBef>
              <a:buNone/>
            </a:pPr>
            <a:r>
              <a:rPr lang="en-GB" sz="1600" dirty="0" smtClean="0"/>
              <a:t>(ii) Direct the juvenile to participate in group counselling and similar activities and necessary direction may also be made to the District or State Child Protection Unit or the State Government for arranging individual counselling and group counselling; [Section 15(1)(b) r/w Rule 15(4)]</a:t>
            </a:r>
            <a:endParaRPr lang="en-IN" sz="1600" dirty="0" smtClean="0"/>
          </a:p>
          <a:p>
            <a:pPr marL="628650" indent="-269875" algn="just">
              <a:spcBef>
                <a:spcPts val="0"/>
              </a:spcBef>
              <a:buNone/>
            </a:pPr>
            <a:r>
              <a:rPr lang="en-GB" sz="1600" dirty="0" smtClean="0"/>
              <a:t>(iii) Order the juvenile to perform community service that is not degrading and dehumanizing and necessary direction may also be made to the District or State Child Protection Unit or the</a:t>
            </a:r>
            <a:r>
              <a:rPr lang="en-IN" sz="1600" dirty="0" smtClean="0"/>
              <a:t> </a:t>
            </a:r>
            <a:r>
              <a:rPr lang="en-GB" sz="1600" dirty="0" smtClean="0"/>
              <a:t>State Government for arranging community service which may include:</a:t>
            </a:r>
            <a:endParaRPr lang="en-IN" sz="1600" dirty="0" smtClean="0"/>
          </a:p>
          <a:p>
            <a:pPr marL="896938" indent="-268288" algn="just">
              <a:spcBef>
                <a:spcPts val="0"/>
              </a:spcBef>
              <a:buFont typeface="Wingdings" pitchFamily="2" charset="2"/>
              <a:buChar char="Ø"/>
            </a:pPr>
            <a:r>
              <a:rPr lang="en-GB" sz="1600" dirty="0" smtClean="0"/>
              <a:t>Cleaning a park;</a:t>
            </a:r>
            <a:endParaRPr lang="en-IN" sz="1600" dirty="0" smtClean="0"/>
          </a:p>
          <a:p>
            <a:pPr marL="896938" indent="-268288" algn="just">
              <a:spcBef>
                <a:spcPts val="0"/>
              </a:spcBef>
              <a:buFont typeface="Wingdings" pitchFamily="2" charset="2"/>
              <a:buChar char="Ø"/>
            </a:pPr>
            <a:r>
              <a:rPr lang="en-GB" sz="1600" dirty="0" smtClean="0"/>
              <a:t>Getting involved with habitat for humanity;</a:t>
            </a:r>
            <a:endParaRPr lang="en-IN" sz="1600" dirty="0" smtClean="0"/>
          </a:p>
          <a:p>
            <a:pPr marL="896938" indent="-268288" algn="just">
              <a:spcBef>
                <a:spcPts val="0"/>
              </a:spcBef>
              <a:buFont typeface="Wingdings" pitchFamily="2" charset="2"/>
              <a:buChar char="Ø"/>
            </a:pPr>
            <a:r>
              <a:rPr lang="en-GB" sz="1600" dirty="0" smtClean="0"/>
              <a:t>Serving the elderly in nursing homes;</a:t>
            </a:r>
            <a:endParaRPr lang="en-IN" sz="1600" dirty="0" smtClean="0"/>
          </a:p>
          <a:p>
            <a:pPr marL="896938" indent="-268288" algn="just">
              <a:spcBef>
                <a:spcPts val="0"/>
              </a:spcBef>
              <a:buFont typeface="Wingdings" pitchFamily="2" charset="2"/>
              <a:buChar char="Ø"/>
            </a:pPr>
            <a:r>
              <a:rPr lang="en-GB" sz="1600" dirty="0" smtClean="0"/>
              <a:t>Helping out a local fire or police department;</a:t>
            </a:r>
            <a:endParaRPr lang="en-IN" sz="1600" dirty="0" smtClean="0"/>
          </a:p>
          <a:p>
            <a:pPr marL="896938" indent="-268288" algn="just">
              <a:spcBef>
                <a:spcPts val="0"/>
              </a:spcBef>
              <a:buFont typeface="Wingdings" pitchFamily="2" charset="2"/>
              <a:buChar char="Ø"/>
            </a:pPr>
            <a:r>
              <a:rPr lang="en-GB" sz="1600" dirty="0" smtClean="0"/>
              <a:t>Helping out at a local hospital or nursing home; and</a:t>
            </a:r>
            <a:endParaRPr lang="en-IN" sz="1600" dirty="0" smtClean="0"/>
          </a:p>
          <a:p>
            <a:pPr marL="896938" indent="-268288" algn="just">
              <a:spcBef>
                <a:spcPts val="0"/>
              </a:spcBef>
              <a:buFont typeface="Wingdings" pitchFamily="2" charset="2"/>
              <a:buChar char="Ø"/>
            </a:pPr>
            <a:r>
              <a:rPr lang="en-GB" sz="1600" dirty="0" smtClean="0"/>
              <a:t>Serving disabled children. [Section 15(1)(c) r/w Rule 2(e)and 15(4)];</a:t>
            </a:r>
          </a:p>
          <a:p>
            <a:pPr marL="628650" indent="-360363" algn="just">
              <a:spcBef>
                <a:spcPts val="0"/>
              </a:spcBef>
              <a:buNone/>
            </a:pPr>
            <a:r>
              <a:rPr lang="en-GB" sz="1600" dirty="0" smtClean="0"/>
              <a:t>(iv) Order the parent or the juvenile himself to pay fine, if he is over 14 years of age and earns money; however, no juvenile shall be committed to prison in default of payment of fine. [Section 15(1)(d) r/w Section 16(1)];</a:t>
            </a:r>
            <a:endParaRPr lang="en-IN" sz="1600" dirty="0" smtClean="0"/>
          </a:p>
          <a:p>
            <a:pPr marL="628650" indent="-360363" algn="just">
              <a:spcBef>
                <a:spcPts val="0"/>
              </a:spcBef>
              <a:buNone/>
            </a:pPr>
            <a:r>
              <a:rPr lang="en-GB" sz="1600" dirty="0" smtClean="0"/>
              <a:t>(v) Direct the juvenile to be released on probation of good conduct and place him under the care of parent, guardian25 or other fit person26, on executing a bond in Form V, for the good behaviour and well-being of the juvenile for a maximum period of three years.</a:t>
            </a:r>
            <a:endParaRPr lang="en-IN" sz="1600" dirty="0" smtClean="0"/>
          </a:p>
          <a:p>
            <a:pPr algn="just">
              <a:spcBef>
                <a:spcPts val="0"/>
              </a:spcBef>
              <a:buFont typeface="Wingdings" pitchFamily="2" charset="2"/>
              <a:buChar char="§"/>
            </a:pPr>
            <a:endParaRPr lang="en-IN" sz="1600"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IN" dirty="0" smtClean="0"/>
              <a:t>FINAL ORDER BY BOARD</a:t>
            </a:r>
            <a:endParaRPr lang="en-IN" dirty="0"/>
          </a:p>
        </p:txBody>
      </p:sp>
      <p:sp>
        <p:nvSpPr>
          <p:cNvPr id="3" name="Content Placeholder 2"/>
          <p:cNvSpPr>
            <a:spLocks noGrp="1"/>
          </p:cNvSpPr>
          <p:nvPr>
            <p:ph idx="1"/>
          </p:nvPr>
        </p:nvSpPr>
        <p:spPr>
          <a:xfrm>
            <a:off x="179512" y="908720"/>
            <a:ext cx="8712968" cy="4525963"/>
          </a:xfrm>
        </p:spPr>
        <p:txBody>
          <a:bodyPr>
            <a:noAutofit/>
          </a:bodyPr>
          <a:lstStyle/>
          <a:p>
            <a:pPr marL="447675" indent="-447675" algn="just">
              <a:spcBef>
                <a:spcPts val="0"/>
              </a:spcBef>
              <a:buNone/>
            </a:pPr>
            <a:r>
              <a:rPr lang="en-GB" sz="2200" dirty="0" smtClean="0"/>
              <a:t>(vi) Direct the juvenile to be released on probation of good conduct and placed under the care of any fit institution27 for the good behaviour and well-being of the juvenile for any period not exceeding three years, located nearest to the place of residence of the juvenile's parent or guardian. In addition, the juvenile may be placed under supervision of a Probation Officer [Section 15(1)(f), (3) &amp; (4) r/w Rule 15(7) &amp; (8)];</a:t>
            </a:r>
            <a:endParaRPr lang="en-IN" sz="2200" dirty="0" smtClean="0"/>
          </a:p>
          <a:p>
            <a:pPr marL="447675" indent="-447675" algn="just">
              <a:spcBef>
                <a:spcPts val="0"/>
              </a:spcBef>
              <a:buNone/>
            </a:pPr>
            <a:r>
              <a:rPr lang="en-GB" sz="2200" dirty="0" smtClean="0"/>
              <a:t>(vii) Make an order directing the juvenile to be sent to a special home for a maximum period of three years located nearest to the place of residence of the juvenile's parent or guardian. [Section 15(1)(g) r/w Rule 15(7)];</a:t>
            </a:r>
          </a:p>
          <a:p>
            <a:pPr algn="just">
              <a:spcBef>
                <a:spcPts val="0"/>
              </a:spcBef>
              <a:buNone/>
            </a:pPr>
            <a:r>
              <a:rPr lang="en-GB" sz="2200" dirty="0" smtClean="0"/>
              <a:t>In addition, the Board may also direct;</a:t>
            </a:r>
            <a:endParaRPr lang="en-IN" sz="2200" dirty="0" smtClean="0"/>
          </a:p>
          <a:p>
            <a:pPr algn="just">
              <a:spcBef>
                <a:spcPts val="0"/>
              </a:spcBef>
              <a:buNone/>
            </a:pPr>
            <a:r>
              <a:rPr lang="en-GB" sz="2200" dirty="0" smtClean="0"/>
              <a:t>• Furnishing of surety</a:t>
            </a:r>
            <a:endParaRPr lang="en-IN" sz="2200" dirty="0" smtClean="0"/>
          </a:p>
          <a:p>
            <a:pPr algn="just">
              <a:spcBef>
                <a:spcPts val="0"/>
              </a:spcBef>
              <a:buNone/>
            </a:pPr>
            <a:r>
              <a:rPr lang="en-GB" sz="2200" dirty="0" smtClean="0"/>
              <a:t>• Execution of bond in Form VI by juvenile</a:t>
            </a:r>
            <a:endParaRPr lang="en-IN" sz="2200" dirty="0" smtClean="0"/>
          </a:p>
          <a:p>
            <a:pPr algn="just">
              <a:spcBef>
                <a:spcPts val="0"/>
              </a:spcBef>
              <a:buNone/>
            </a:pPr>
            <a:r>
              <a:rPr lang="en-GB" sz="2200" dirty="0" smtClean="0"/>
              <a:t>• Juvenile shall remain under the supervision of a Probation Officer. [Section 15(1)(e), (3) &amp; (4) r/w Rule 15(5),(6) &amp; (8)];</a:t>
            </a:r>
          </a:p>
          <a:p>
            <a:pPr algn="just">
              <a:spcBef>
                <a:spcPts val="0"/>
              </a:spcBef>
              <a:buFont typeface="Wingdings" pitchFamily="2" charset="2"/>
              <a:buChar char="§"/>
            </a:pPr>
            <a:endParaRPr lang="en-IN" sz="2200"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lstStyle/>
          <a:p>
            <a:r>
              <a:rPr lang="en-IN" dirty="0" smtClean="0"/>
              <a:t>FINAL ORDER BY BOARD</a:t>
            </a:r>
            <a:endParaRPr lang="en-IN" dirty="0"/>
          </a:p>
        </p:txBody>
      </p:sp>
      <p:sp>
        <p:nvSpPr>
          <p:cNvPr id="3" name="Content Placeholder 2"/>
          <p:cNvSpPr>
            <a:spLocks noGrp="1"/>
          </p:cNvSpPr>
          <p:nvPr>
            <p:ph idx="1"/>
          </p:nvPr>
        </p:nvSpPr>
        <p:spPr>
          <a:xfrm>
            <a:off x="251520" y="1063277"/>
            <a:ext cx="8640960" cy="4525963"/>
          </a:xfrm>
        </p:spPr>
        <p:txBody>
          <a:bodyPr>
            <a:noAutofit/>
          </a:bodyPr>
          <a:lstStyle/>
          <a:p>
            <a:pPr algn="just">
              <a:spcBef>
                <a:spcPts val="0"/>
              </a:spcBef>
              <a:buFont typeface="Wingdings" pitchFamily="2" charset="2"/>
              <a:buChar char="§"/>
            </a:pPr>
            <a:r>
              <a:rPr lang="en-GB" sz="2000" dirty="0" smtClean="0"/>
              <a:t>All final orders shall necessarily include an individual care plan</a:t>
            </a:r>
            <a:endParaRPr lang="en-IN" sz="2000" dirty="0" smtClean="0"/>
          </a:p>
          <a:p>
            <a:pPr algn="just">
              <a:spcBef>
                <a:spcPts val="0"/>
              </a:spcBef>
              <a:buFont typeface="Wingdings" pitchFamily="2" charset="2"/>
              <a:buChar char="§"/>
            </a:pPr>
            <a:r>
              <a:rPr lang="en-GB" sz="2000" dirty="0" smtClean="0"/>
              <a:t>No juvenile shall be sentenced to death or imprisonment for any term which may extend to imprisonment for life or committed to prison for default in payment of fine or furnishing security. [Section 16(1)]</a:t>
            </a:r>
            <a:endParaRPr lang="en-IN" sz="2000" dirty="0" smtClean="0"/>
          </a:p>
          <a:p>
            <a:pPr algn="just">
              <a:spcBef>
                <a:spcPts val="0"/>
              </a:spcBef>
              <a:buFont typeface="Wingdings" pitchFamily="2" charset="2"/>
              <a:buChar char="§"/>
            </a:pPr>
            <a:r>
              <a:rPr lang="en-GB" sz="2000" dirty="0" smtClean="0"/>
              <a:t>Where a juvenile who has attained the age of 16 years has committed an offence and the Board is satisfied that the offence committed is of so serious in nature or that his conduct and behaviour have been such that it would not be in his interest or in the interest of other juvenile in the Special Home, the Board may order the juvenile to be kept in such place of safety and in such manner as it thinks fit and shall report the case for the order of the State Government. [Proviso to Section 16 r/w Rule 15 (11)]</a:t>
            </a:r>
            <a:endParaRPr lang="en-IN" sz="2000" dirty="0" smtClean="0"/>
          </a:p>
          <a:p>
            <a:pPr algn="just">
              <a:spcBef>
                <a:spcPts val="0"/>
              </a:spcBef>
              <a:buFont typeface="Wingdings" pitchFamily="2" charset="2"/>
              <a:buChar char="§"/>
            </a:pPr>
            <a:r>
              <a:rPr lang="en-GB" sz="2000" dirty="0" smtClean="0"/>
              <a:t>The Board may direct, if necessary, the payment to be made to poor parent/guardian by the Superintendent or the Project Manager of the Home to pay such expenses for the journey of the inmate or parent/ guardian or both, from the Home to his ordinary place of residence at the time of sending the juvenile. [Section 60(2)]</a:t>
            </a:r>
            <a:endParaRPr lang="en-IN" sz="2000" dirty="0" smtClean="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00"/>
            <a:ext cx="8229600" cy="1143000"/>
          </a:xfrm>
        </p:spPr>
        <p:txBody>
          <a:bodyPr/>
          <a:lstStyle/>
          <a:p>
            <a:r>
              <a:rPr lang="en-IN" dirty="0" smtClean="0"/>
              <a:t>POST FINAL ORDER</a:t>
            </a:r>
            <a:endParaRPr lang="en-IN" dirty="0"/>
          </a:p>
        </p:txBody>
      </p:sp>
      <p:sp>
        <p:nvSpPr>
          <p:cNvPr id="3" name="Content Placeholder 2"/>
          <p:cNvSpPr>
            <a:spLocks noGrp="1"/>
          </p:cNvSpPr>
          <p:nvPr>
            <p:ph idx="1"/>
          </p:nvPr>
        </p:nvSpPr>
        <p:spPr>
          <a:xfrm>
            <a:off x="107504" y="692696"/>
            <a:ext cx="8784976" cy="4525963"/>
          </a:xfrm>
        </p:spPr>
        <p:txBody>
          <a:bodyPr>
            <a:noAutofit/>
          </a:bodyPr>
          <a:lstStyle/>
          <a:p>
            <a:pPr algn="just">
              <a:spcBef>
                <a:spcPts val="0"/>
              </a:spcBef>
              <a:buNone/>
            </a:pPr>
            <a:r>
              <a:rPr lang="en-GB" sz="1400" b="1" dirty="0" smtClean="0"/>
              <a:t>A. Discharge and Transfer</a:t>
            </a:r>
            <a:endParaRPr lang="en-IN" sz="1400" dirty="0" smtClean="0"/>
          </a:p>
          <a:p>
            <a:pPr marL="0" indent="0" algn="just">
              <a:spcBef>
                <a:spcPts val="0"/>
              </a:spcBef>
              <a:buNone/>
            </a:pPr>
            <a:r>
              <a:rPr lang="en-GB" sz="1400" dirty="0" smtClean="0"/>
              <a:t>The Board may discharge or transfer a juvenile from one Special Home to another keeping in view the best interest of the juvenile and his natural place of stay. [Section 56]</a:t>
            </a:r>
            <a:endParaRPr lang="en-IN" sz="1400" dirty="0" smtClean="0"/>
          </a:p>
          <a:p>
            <a:pPr marL="0" indent="0" algn="just">
              <a:spcBef>
                <a:spcPts val="0"/>
              </a:spcBef>
              <a:buNone/>
            </a:pPr>
            <a:r>
              <a:rPr lang="en-GB" sz="1400" b="1" dirty="0" smtClean="0"/>
              <a:t>B. Release</a:t>
            </a:r>
            <a:endParaRPr lang="en-IN" sz="1400" dirty="0" smtClean="0"/>
          </a:p>
          <a:p>
            <a:pPr marL="0" indent="0" algn="just">
              <a:spcBef>
                <a:spcPts val="0"/>
              </a:spcBef>
              <a:buNone/>
            </a:pPr>
            <a:r>
              <a:rPr lang="en-GB" sz="1400" dirty="0" smtClean="0"/>
              <a:t>The Board, on a report of a Probation Officer/Government or social worker may release a juvenile permitting him to live with his parent or guardian or of any authorised person to educate and train him for some useful trade or to look after him for rehabilitation [Section 59(1)].</a:t>
            </a:r>
            <a:endParaRPr lang="en-IN" sz="1400" dirty="0" smtClean="0"/>
          </a:p>
          <a:p>
            <a:pPr marL="0" indent="0" algn="just">
              <a:spcBef>
                <a:spcPts val="0"/>
              </a:spcBef>
              <a:buNone/>
            </a:pPr>
            <a:r>
              <a:rPr lang="en-GB" sz="1400" b="1" dirty="0" smtClean="0"/>
              <a:t>C. Leave</a:t>
            </a:r>
            <a:endParaRPr lang="en-IN" sz="1400" dirty="0" smtClean="0"/>
          </a:p>
          <a:p>
            <a:pPr marL="0" indent="0" algn="just">
              <a:spcBef>
                <a:spcPts val="0"/>
              </a:spcBef>
              <a:buNone/>
            </a:pPr>
            <a:r>
              <a:rPr lang="en-GB" sz="1400" dirty="0" smtClean="0"/>
              <a:t>The Board may permit any juvenile to go on leave on special occasions like examination or admission, marriage of relatives, death of kith and kin or the accident or serious illness of parent or any emergency of like nature for a maximum period of 7 days. The period of such leave shall be counted as a part of the period of stay in the institution [Section 59 (2),(3) &amp;(4) r/w Rule 62]</a:t>
            </a:r>
            <a:endParaRPr lang="en-IN" sz="1400" dirty="0" smtClean="0"/>
          </a:p>
          <a:p>
            <a:pPr marL="0" indent="0" algn="just">
              <a:spcBef>
                <a:spcPts val="0"/>
              </a:spcBef>
              <a:buNone/>
            </a:pPr>
            <a:r>
              <a:rPr lang="en-GB" sz="1400" b="1" dirty="0" smtClean="0"/>
              <a:t>D. Transfer in case of disease</a:t>
            </a:r>
            <a:endParaRPr lang="en-IN" sz="1400" dirty="0" smtClean="0"/>
          </a:p>
          <a:p>
            <a:pPr marL="179388" indent="-179388" algn="just">
              <a:spcBef>
                <a:spcPts val="0"/>
              </a:spcBef>
              <a:buFont typeface="Wingdings" pitchFamily="2" charset="2"/>
              <a:buChar char="§"/>
            </a:pPr>
            <a:r>
              <a:rPr lang="en-GB" sz="1400" dirty="0" smtClean="0"/>
              <a:t>When a juvenile brought before a Board, is found to be suffering from a disease requiring prolonged medical treatment or physical or mental complaint or suffering from leprosy, sexually transmitted disease, Hepatitis-B, Tuberculosis etc. or is of unsound mind, he shall be treated/sent to an appropriate place. [Section 48]</a:t>
            </a:r>
            <a:endParaRPr lang="en-IN" sz="1400" dirty="0" smtClean="0"/>
          </a:p>
          <a:p>
            <a:pPr marL="179388" indent="-179388" algn="just">
              <a:spcBef>
                <a:spcPts val="0"/>
              </a:spcBef>
              <a:buFont typeface="Wingdings" pitchFamily="2" charset="2"/>
              <a:buChar char="§"/>
            </a:pPr>
            <a:r>
              <a:rPr lang="en-GB" sz="1400" dirty="0" smtClean="0"/>
              <a:t>Where any juvenile kept in a special home is suffering from leprosy or is of unsound mind or is addicted to drug, the Board may order his removal to a leper asylum or hospital for treatment for the remainder of the term for which he has to stay. [Section 58 r/w Rule 61]</a:t>
            </a:r>
            <a:endParaRPr lang="en-IN" sz="1400" dirty="0" smtClean="0"/>
          </a:p>
          <a:p>
            <a:pPr marL="0" indent="0" algn="just">
              <a:spcBef>
                <a:spcPts val="0"/>
              </a:spcBef>
              <a:buNone/>
            </a:pPr>
            <a:r>
              <a:rPr lang="en-GB" sz="1400" b="1" dirty="0" smtClean="0"/>
              <a:t>E. Restoration</a:t>
            </a:r>
            <a:endParaRPr lang="en-IN" sz="1400" dirty="0" smtClean="0"/>
          </a:p>
          <a:p>
            <a:pPr marL="0" indent="0" algn="just">
              <a:spcBef>
                <a:spcPts val="0"/>
              </a:spcBef>
              <a:buNone/>
            </a:pPr>
            <a:r>
              <a:rPr lang="en-GB" sz="1400" dirty="0" smtClean="0"/>
              <a:t>The Board shall pass order for restoration of the juvenile after hearing the juvenile and his parents or guardian, as well as on the report of the Probation Officers. In case of girl, the juvenile shall be accompanied by a female escort. When a juvenile expresses his unwillingness to be restored back to the family; the Board shall not coerce him to go back to the family, particularly if the Social Investigation Report establishes that restoration to the family may not be in the best interest of the juvenile. [Rule 65]</a:t>
            </a:r>
            <a:endParaRPr lang="en-IN" sz="1400" dirty="0" smtClean="0"/>
          </a:p>
          <a:p>
            <a:pPr algn="just">
              <a:spcBef>
                <a:spcPts val="0"/>
              </a:spcBef>
            </a:pPr>
            <a:endParaRPr lang="en-IN" sz="1400"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9698" name="Picture 2" descr="http://0.tqn.com/d/webclipart/1/0/V/s/4/Chalkboard-and-books.png"/>
          <p:cNvPicPr>
            <a:picLocks noChangeAspect="1" noChangeArrowheads="1"/>
          </p:cNvPicPr>
          <p:nvPr/>
        </p:nvPicPr>
        <p:blipFill>
          <a:blip r:embed="rId2" cstate="print"/>
          <a:srcRect l="3381" r="3993" b="-3996"/>
          <a:stretch>
            <a:fillRect/>
          </a:stretch>
        </p:blipFill>
        <p:spPr bwMode="auto">
          <a:xfrm>
            <a:off x="107504" y="945966"/>
            <a:ext cx="8928992" cy="5363354"/>
          </a:xfrm>
          <a:prstGeom prst="rect">
            <a:avLst/>
          </a:prstGeom>
          <a:noFill/>
        </p:spPr>
      </p:pic>
      <p:sp>
        <p:nvSpPr>
          <p:cNvPr id="4" name="TextBox 3"/>
          <p:cNvSpPr txBox="1"/>
          <p:nvPr/>
        </p:nvSpPr>
        <p:spPr>
          <a:xfrm>
            <a:off x="0" y="2006838"/>
            <a:ext cx="6660232" cy="2862322"/>
          </a:xfrm>
          <a:prstGeom prst="rect">
            <a:avLst/>
          </a:prstGeom>
          <a:solidFill>
            <a:schemeClr val="tx1"/>
          </a:solidFill>
        </p:spPr>
        <p:txBody>
          <a:bodyPr wrap="square" rtlCol="0">
            <a:spAutoFit/>
          </a:bodyPr>
          <a:lstStyle/>
          <a:p>
            <a:pPr algn="ctr"/>
            <a:r>
              <a:rPr lang="en-IN" sz="6600" b="1" dirty="0" smtClean="0">
                <a:solidFill>
                  <a:srgbClr val="00B0F0"/>
                </a:solidFill>
                <a:latin typeface="Comic Sans MS" pitchFamily="66" charset="0"/>
              </a:rPr>
              <a:t>PART 7:</a:t>
            </a:r>
            <a:endParaRPr lang="en-IN" sz="6000" b="1" dirty="0" smtClean="0">
              <a:latin typeface="Tempus Sans ITC" pitchFamily="82" charset="0"/>
            </a:endParaRPr>
          </a:p>
          <a:p>
            <a:pPr algn="ctr"/>
            <a:endParaRPr lang="en-IN" sz="5400" b="1" dirty="0" smtClean="0">
              <a:solidFill>
                <a:schemeClr val="bg1"/>
              </a:solidFill>
              <a:latin typeface="Tempus Sans ITC" pitchFamily="82" charset="0"/>
            </a:endParaRPr>
          </a:p>
          <a:p>
            <a:pPr algn="ctr"/>
            <a:r>
              <a:rPr lang="en-IN" sz="6000" b="1" dirty="0" smtClean="0">
                <a:solidFill>
                  <a:schemeClr val="bg1"/>
                </a:solidFill>
                <a:latin typeface="Tempus Sans ITC" pitchFamily="82" charset="0"/>
              </a:rPr>
              <a:t>SUPERVISION</a:t>
            </a:r>
            <a:endParaRPr lang="en-IN" sz="6600" dirty="0">
              <a:solidFill>
                <a:schemeClr val="bg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507288" cy="1143000"/>
          </a:xfrm>
        </p:spPr>
        <p:txBody>
          <a:bodyPr>
            <a:normAutofit fontScale="90000"/>
          </a:bodyPr>
          <a:lstStyle/>
          <a:p>
            <a:r>
              <a:rPr lang="en-IN" dirty="0" smtClean="0"/>
              <a:t>RELEASE OF JUVENILE ON SUPERVISION</a:t>
            </a:r>
            <a:endParaRPr lang="en-IN" dirty="0"/>
          </a:p>
        </p:txBody>
      </p:sp>
      <p:sp>
        <p:nvSpPr>
          <p:cNvPr id="3" name="Content Placeholder 2"/>
          <p:cNvSpPr>
            <a:spLocks noGrp="1"/>
          </p:cNvSpPr>
          <p:nvPr>
            <p:ph idx="1"/>
          </p:nvPr>
        </p:nvSpPr>
        <p:spPr>
          <a:xfrm>
            <a:off x="457200" y="1196752"/>
            <a:ext cx="8229600" cy="4525963"/>
          </a:xfrm>
        </p:spPr>
        <p:txBody>
          <a:bodyPr>
            <a:normAutofit fontScale="92500" lnSpcReduction="10000"/>
          </a:bodyPr>
          <a:lstStyle/>
          <a:p>
            <a:pPr algn="just"/>
            <a:r>
              <a:rPr lang="en-GB" dirty="0" smtClean="0"/>
              <a:t>A juvenile may be placed under the supervision of a Probation Officer by the Board; at three different stages, namely –</a:t>
            </a:r>
          </a:p>
          <a:p>
            <a:pPr algn="just"/>
            <a:endParaRPr lang="en-GB" dirty="0" smtClean="0"/>
          </a:p>
          <a:p>
            <a:pPr marL="514350" indent="-514350" algn="just">
              <a:buFont typeface="+mj-lt"/>
              <a:buAutoNum type="alphaUcPeriod"/>
            </a:pPr>
            <a:r>
              <a:rPr lang="en-GB" b="1" dirty="0" smtClean="0"/>
              <a:t>Bail [Section 12 (1)] – </a:t>
            </a:r>
          </a:p>
          <a:p>
            <a:pPr marL="514350" indent="-514350" algn="just">
              <a:buNone/>
            </a:pPr>
            <a:r>
              <a:rPr lang="en-GB" dirty="0" smtClean="0"/>
              <a:t>	On first production of juvenile, the Board has the power to release the juvenile in the supervision or custody of fit persons/ institutions or Probation Officers, through an order in Form-I; or [Rule 13 (1) (c)]</a:t>
            </a:r>
            <a:endParaRPr lang="en-IN" dirty="0" smtClean="0"/>
          </a:p>
          <a:p>
            <a:pPr algn="just"/>
            <a:endParaRPr lang="en-IN"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435280" cy="1143000"/>
          </a:xfrm>
        </p:spPr>
        <p:txBody>
          <a:bodyPr>
            <a:normAutofit fontScale="90000"/>
          </a:bodyPr>
          <a:lstStyle/>
          <a:p>
            <a:r>
              <a:rPr lang="en-IN" dirty="0" smtClean="0"/>
              <a:t>RELEASE OF JUVENILE ON SUPERVISION</a:t>
            </a:r>
            <a:endParaRPr lang="en-IN" dirty="0"/>
          </a:p>
        </p:txBody>
      </p:sp>
      <p:sp>
        <p:nvSpPr>
          <p:cNvPr id="3" name="Content Placeholder 2"/>
          <p:cNvSpPr>
            <a:spLocks noGrp="1"/>
          </p:cNvSpPr>
          <p:nvPr>
            <p:ph idx="1"/>
          </p:nvPr>
        </p:nvSpPr>
        <p:spPr>
          <a:xfrm>
            <a:off x="457200" y="1340768"/>
            <a:ext cx="8229600" cy="4824536"/>
          </a:xfrm>
        </p:spPr>
        <p:txBody>
          <a:bodyPr>
            <a:normAutofit fontScale="62500" lnSpcReduction="20000"/>
          </a:bodyPr>
          <a:lstStyle/>
          <a:p>
            <a:pPr marL="514350" indent="-514350" algn="just">
              <a:lnSpc>
                <a:spcPct val="120000"/>
              </a:lnSpc>
              <a:buAutoNum type="alphaUcPeriod" startAt="2"/>
            </a:pPr>
            <a:r>
              <a:rPr lang="en-GB" sz="4600" b="1" dirty="0" smtClean="0"/>
              <a:t>Final Order [Section 15 (3) r/w Rule 15(8)]</a:t>
            </a:r>
          </a:p>
          <a:p>
            <a:pPr marL="514350" indent="-514350" algn="just">
              <a:lnSpc>
                <a:spcPct val="120000"/>
              </a:lnSpc>
              <a:buAutoNum type="alphaUcPeriod" startAt="2"/>
            </a:pPr>
            <a:endParaRPr lang="en-IN" sz="1600" dirty="0" smtClean="0"/>
          </a:p>
          <a:p>
            <a:pPr algn="just">
              <a:lnSpc>
                <a:spcPct val="120000"/>
              </a:lnSpc>
            </a:pPr>
            <a:r>
              <a:rPr lang="en-GB" sz="3500" dirty="0" smtClean="0"/>
              <a:t>The Board, if satisfied that a juvenile has committed an offence, may direct the juvenile to be released on probation of good conduct and placed under the care of any fit institution for the good behaviour and well-being of the juvenile for any period not exceeding three years, located nearest to the place of residence of the juvenile's parent or guardian. </a:t>
            </a:r>
          </a:p>
          <a:p>
            <a:pPr algn="just">
              <a:lnSpc>
                <a:spcPct val="120000"/>
              </a:lnSpc>
            </a:pPr>
            <a:r>
              <a:rPr lang="en-GB" sz="3500" dirty="0" smtClean="0"/>
              <a:t>In addition, the juvenile may be placed under supervision of a Probation Officer [Section 15(1)(f), (3) &amp; (4) r/w Rule 15(7) &amp; (8)]</a:t>
            </a:r>
          </a:p>
          <a:p>
            <a:pPr algn="just">
              <a:lnSpc>
                <a:spcPct val="120000"/>
              </a:lnSpc>
            </a:pPr>
            <a:r>
              <a:rPr lang="en-GB" sz="3500" dirty="0" smtClean="0"/>
              <a:t>The Board may amend any order as to the institution to which a juvenile is to be sent or as to the person under whose care or supervision a juvenile is to be placed. [Section 55(1)]</a:t>
            </a:r>
            <a:endParaRPr lang="en-IN" sz="3500" dirty="0" smtClean="0"/>
          </a:p>
          <a:p>
            <a:pPr algn="just">
              <a:lnSpc>
                <a:spcPct val="120000"/>
              </a:lnSpc>
            </a:pPr>
            <a:endParaRPr lang="en-IN" dirty="0" smtClean="0"/>
          </a:p>
          <a:p>
            <a:pPr algn="just">
              <a:lnSpc>
                <a:spcPct val="120000"/>
              </a:lnSpc>
            </a:pPr>
            <a:endParaRPr lang="en-IN"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IN" dirty="0" smtClean="0"/>
              <a:t>SUPERVISION INCLUDES</a:t>
            </a:r>
            <a:endParaRPr lang="en-IN" dirty="0"/>
          </a:p>
        </p:txBody>
      </p:sp>
      <p:sp>
        <p:nvSpPr>
          <p:cNvPr id="3" name="Content Placeholder 2"/>
          <p:cNvSpPr>
            <a:spLocks noGrp="1"/>
          </p:cNvSpPr>
          <p:nvPr>
            <p:ph idx="1"/>
          </p:nvPr>
        </p:nvSpPr>
        <p:spPr>
          <a:xfrm>
            <a:off x="107504" y="991269"/>
            <a:ext cx="8640960" cy="4525963"/>
          </a:xfrm>
        </p:spPr>
        <p:txBody>
          <a:bodyPr>
            <a:noAutofit/>
          </a:bodyPr>
          <a:lstStyle/>
          <a:p>
            <a:pPr algn="just">
              <a:spcBef>
                <a:spcPts val="0"/>
              </a:spcBef>
              <a:buFont typeface="Wingdings" pitchFamily="2" charset="2"/>
              <a:buChar char="§"/>
            </a:pPr>
            <a:r>
              <a:rPr lang="en-GB" sz="2200" dirty="0" smtClean="0"/>
              <a:t>Assisting the juvenile to develop contacts with family and also providing assistance to family members; [Rule 87(1)(f)]</a:t>
            </a:r>
            <a:endParaRPr lang="en-IN" sz="2200" dirty="0" smtClean="0"/>
          </a:p>
          <a:p>
            <a:pPr algn="just">
              <a:spcBef>
                <a:spcPts val="0"/>
              </a:spcBef>
              <a:buFont typeface="Wingdings" pitchFamily="2" charset="2"/>
              <a:buChar char="§"/>
            </a:pPr>
            <a:r>
              <a:rPr lang="en-GB" sz="2200" dirty="0" smtClean="0"/>
              <a:t>Establishing linkages with voluntary workers and organizations to facilitate rehabilitation and social reintegration of juveniles and to ensure the necessary follow-up; [Rule 87(1)(</a:t>
            </a:r>
            <a:r>
              <a:rPr lang="en-GB" sz="2200" dirty="0" err="1" smtClean="0"/>
              <a:t>i</a:t>
            </a:r>
            <a:r>
              <a:rPr lang="en-GB" sz="2200" dirty="0" smtClean="0"/>
              <a:t>)]</a:t>
            </a:r>
            <a:endParaRPr lang="en-IN" sz="2200" dirty="0" smtClean="0"/>
          </a:p>
          <a:p>
            <a:pPr algn="just">
              <a:spcBef>
                <a:spcPts val="0"/>
              </a:spcBef>
              <a:buFont typeface="Wingdings" pitchFamily="2" charset="2"/>
              <a:buChar char="§"/>
            </a:pPr>
            <a:r>
              <a:rPr lang="en-GB" sz="2200" dirty="0" smtClean="0"/>
              <a:t>Follow-up of juveniles after their release and extending help and guidance to them; [Rule 87(1)(j)]</a:t>
            </a:r>
            <a:endParaRPr lang="en-IN" sz="2200" dirty="0" smtClean="0"/>
          </a:p>
          <a:p>
            <a:pPr algn="just">
              <a:spcBef>
                <a:spcPts val="0"/>
              </a:spcBef>
              <a:buFont typeface="Wingdings" pitchFamily="2" charset="2"/>
              <a:buChar char="§"/>
            </a:pPr>
            <a:r>
              <a:rPr lang="en-GB" sz="2200" dirty="0" smtClean="0"/>
              <a:t>Visiting regularly the residence of the juvenile under their supervision and also places of employment or school attended by such juvenile and submitting fortnightly reports as prescribed in Form XXI; [Rule 87(1)(k)]</a:t>
            </a:r>
            <a:endParaRPr lang="en-IN" sz="2200" dirty="0" smtClean="0"/>
          </a:p>
          <a:p>
            <a:pPr algn="just">
              <a:spcBef>
                <a:spcPts val="0"/>
              </a:spcBef>
              <a:buFont typeface="Wingdings" pitchFamily="2" charset="2"/>
              <a:buChar char="§"/>
            </a:pPr>
            <a:r>
              <a:rPr lang="en-GB" sz="2200" dirty="0" smtClean="0"/>
              <a:t>Maintaining case file and such registers as may be specified from time to time. [Rule 87(1)(m)]</a:t>
            </a:r>
            <a:endParaRPr lang="en-IN" sz="2200" dirty="0" smtClean="0"/>
          </a:p>
          <a:p>
            <a:pPr algn="just">
              <a:spcBef>
                <a:spcPts val="0"/>
              </a:spcBef>
              <a:buFont typeface="Wingdings" pitchFamily="2" charset="2"/>
              <a:buChar char="§"/>
            </a:pPr>
            <a:r>
              <a:rPr lang="en-GB" sz="2200" dirty="0" smtClean="0"/>
              <a:t>If the Juvenile has not been of good behaviour, the Probation Officer shall report to the Board for appropriate orders. [Proviso to Section 15 (3)]</a:t>
            </a:r>
            <a:endParaRPr lang="en-IN" sz="2200" dirty="0" smtClean="0"/>
          </a:p>
          <a:p>
            <a:pPr algn="just">
              <a:spcBef>
                <a:spcPts val="0"/>
              </a:spcBef>
              <a:buFont typeface="Wingdings" pitchFamily="2" charset="2"/>
              <a:buChar char="§"/>
            </a:pPr>
            <a:endParaRPr lang="en-IN" sz="2200"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smtClean="0"/>
              <a:t/>
            </a:r>
            <a:br>
              <a:rPr lang="en-GB" sz="3600" dirty="0" smtClean="0"/>
            </a:br>
            <a:r>
              <a:rPr lang="en-GB" sz="3600" dirty="0" smtClean="0"/>
              <a:t>APPREHENSION/ARREST</a:t>
            </a:r>
            <a:br>
              <a:rPr lang="en-GB" sz="3600" dirty="0" smtClean="0"/>
            </a:br>
            <a:endParaRPr lang="en-IN" sz="3600" dirty="0"/>
          </a:p>
        </p:txBody>
      </p:sp>
      <p:sp>
        <p:nvSpPr>
          <p:cNvPr id="3" name="Content Placeholder 2"/>
          <p:cNvSpPr>
            <a:spLocks noGrp="1"/>
          </p:cNvSpPr>
          <p:nvPr>
            <p:ph idx="1"/>
          </p:nvPr>
        </p:nvSpPr>
        <p:spPr>
          <a:xfrm>
            <a:off x="457200" y="1412776"/>
            <a:ext cx="8229600" cy="4525963"/>
          </a:xfrm>
        </p:spPr>
        <p:txBody>
          <a:bodyPr>
            <a:normAutofit fontScale="85000" lnSpcReduction="20000"/>
          </a:bodyPr>
          <a:lstStyle/>
          <a:p>
            <a:pPr marL="457200" indent="-457200" algn="just">
              <a:buFont typeface="Wingdings" pitchFamily="2" charset="2"/>
              <a:buChar char="§"/>
            </a:pPr>
            <a:r>
              <a:rPr lang="en-GB" dirty="0" smtClean="0"/>
              <a:t>In case of petty offences (punishable with fine </a:t>
            </a:r>
            <a:r>
              <a:rPr lang="en-GB" dirty="0" err="1" smtClean="0"/>
              <a:t>upto</a:t>
            </a:r>
            <a:r>
              <a:rPr lang="en-GB" dirty="0" smtClean="0"/>
              <a:t> Rs.1000/- only), the police may dispose off the case at the police station itself. [Rule 13(2) (d)]</a:t>
            </a:r>
          </a:p>
          <a:p>
            <a:pPr marL="457200" indent="-457200" algn="just">
              <a:buFont typeface="Wingdings" pitchFamily="2" charset="2"/>
              <a:buChar char="§"/>
            </a:pPr>
            <a:endParaRPr lang="en-GB" dirty="0" smtClean="0"/>
          </a:p>
          <a:p>
            <a:pPr marL="457200" indent="-457200" algn="just">
              <a:buFont typeface="Wingdings" pitchFamily="2" charset="2"/>
              <a:buChar char="§"/>
            </a:pPr>
            <a:r>
              <a:rPr lang="en-GB" dirty="0" smtClean="0"/>
              <a:t>In case of non serious offences (punishable with imprisonment </a:t>
            </a:r>
            <a:r>
              <a:rPr lang="en-GB" dirty="0" err="1" smtClean="0"/>
              <a:t>upto</a:t>
            </a:r>
            <a:r>
              <a:rPr lang="en-GB" dirty="0" smtClean="0"/>
              <a:t> 7 years) juvenile can be apprehended only if it is "necessary in the interest of the juvenile". [Rule 11(7)(9)]</a:t>
            </a:r>
          </a:p>
          <a:p>
            <a:pPr marL="457200" indent="-457200" algn="just">
              <a:buFont typeface="Wingdings" pitchFamily="2" charset="2"/>
              <a:buChar char="§"/>
            </a:pPr>
            <a:endParaRPr lang="en-GB" dirty="0" smtClean="0"/>
          </a:p>
          <a:p>
            <a:pPr marL="457200" indent="-457200" algn="just">
              <a:buFont typeface="Wingdings" pitchFamily="2" charset="2"/>
              <a:buChar char="§"/>
            </a:pPr>
            <a:r>
              <a:rPr lang="en-GB" dirty="0" smtClean="0"/>
              <a:t>In case of serious offence (punishable with imprisonment for more than 7 years) juvenile can be apprehended. [Rule 11 (7)]</a:t>
            </a:r>
            <a:endParaRPr lang="en-IN" dirty="0" smtClean="0"/>
          </a:p>
          <a:p>
            <a:pPr algn="just"/>
            <a:endParaRPr lang="en-IN"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507288" cy="1143000"/>
          </a:xfrm>
        </p:spPr>
        <p:txBody>
          <a:bodyPr>
            <a:normAutofit fontScale="90000"/>
          </a:bodyPr>
          <a:lstStyle/>
          <a:p>
            <a:r>
              <a:rPr lang="en-IN" dirty="0" smtClean="0"/>
              <a:t>PROHIBITIONS FOR PROBATIONOFFICER</a:t>
            </a:r>
            <a:endParaRPr lang="en-IN" dirty="0"/>
          </a:p>
        </p:txBody>
      </p:sp>
      <p:sp>
        <p:nvSpPr>
          <p:cNvPr id="3" name="Content Placeholder 2"/>
          <p:cNvSpPr>
            <a:spLocks noGrp="1"/>
          </p:cNvSpPr>
          <p:nvPr>
            <p:ph idx="1"/>
          </p:nvPr>
        </p:nvSpPr>
        <p:spPr/>
        <p:txBody>
          <a:bodyPr/>
          <a:lstStyle/>
          <a:p>
            <a:pPr algn="just">
              <a:buFont typeface="Wingdings" pitchFamily="2" charset="2"/>
              <a:buChar char="§"/>
            </a:pPr>
            <a:r>
              <a:rPr lang="en-GB" dirty="0" smtClean="0"/>
              <a:t>Probation Officer shall not:</a:t>
            </a:r>
            <a:endParaRPr lang="en-IN" dirty="0" smtClean="0"/>
          </a:p>
          <a:p>
            <a:pPr marL="514350" indent="-514350" algn="just">
              <a:buFont typeface="+mj-lt"/>
              <a:buAutoNum type="alphaLcParenR"/>
            </a:pPr>
            <a:r>
              <a:rPr lang="en-GB" dirty="0" smtClean="0"/>
              <a:t>employ a juvenile under his supervision for his own purposes;</a:t>
            </a:r>
            <a:endParaRPr lang="en-IN" dirty="0" smtClean="0"/>
          </a:p>
          <a:p>
            <a:pPr marL="514350" indent="-514350" algn="just">
              <a:buFont typeface="+mj-lt"/>
              <a:buAutoNum type="alphaLcParenR"/>
            </a:pPr>
            <a:r>
              <a:rPr lang="en-GB" dirty="0" smtClean="0"/>
              <a:t>take any private service;</a:t>
            </a:r>
            <a:endParaRPr lang="en-IN" dirty="0" smtClean="0"/>
          </a:p>
          <a:p>
            <a:pPr marL="514350" indent="-514350" algn="just">
              <a:buFont typeface="+mj-lt"/>
              <a:buAutoNum type="alphaLcParenR"/>
            </a:pPr>
            <a:r>
              <a:rPr lang="en-GB" dirty="0" smtClean="0"/>
              <a:t>exploit/abuse in any manner physically, sexually, or emotionally. [Rule 89]</a:t>
            </a:r>
            <a:endParaRPr lang="en-IN" dirty="0" smtClean="0"/>
          </a:p>
          <a:p>
            <a:pPr algn="just"/>
            <a:endParaRPr lang="en-IN"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9698" name="Picture 2" descr="http://0.tqn.com/d/webclipart/1/0/V/s/4/Chalkboard-and-books.png"/>
          <p:cNvPicPr>
            <a:picLocks noChangeAspect="1" noChangeArrowheads="1"/>
          </p:cNvPicPr>
          <p:nvPr/>
        </p:nvPicPr>
        <p:blipFill>
          <a:blip r:embed="rId2" cstate="print"/>
          <a:srcRect l="3381" r="3993" b="-3996"/>
          <a:stretch>
            <a:fillRect/>
          </a:stretch>
        </p:blipFill>
        <p:spPr bwMode="auto">
          <a:xfrm>
            <a:off x="107504" y="945966"/>
            <a:ext cx="8928992" cy="5363354"/>
          </a:xfrm>
          <a:prstGeom prst="rect">
            <a:avLst/>
          </a:prstGeom>
          <a:noFill/>
        </p:spPr>
      </p:pic>
      <p:sp>
        <p:nvSpPr>
          <p:cNvPr id="4" name="TextBox 3"/>
          <p:cNvSpPr txBox="1"/>
          <p:nvPr/>
        </p:nvSpPr>
        <p:spPr>
          <a:xfrm>
            <a:off x="0" y="1268174"/>
            <a:ext cx="6660232" cy="3600986"/>
          </a:xfrm>
          <a:prstGeom prst="rect">
            <a:avLst/>
          </a:prstGeom>
          <a:solidFill>
            <a:schemeClr val="tx1"/>
          </a:solidFill>
        </p:spPr>
        <p:txBody>
          <a:bodyPr wrap="square" rtlCol="0">
            <a:spAutoFit/>
          </a:bodyPr>
          <a:lstStyle/>
          <a:p>
            <a:pPr algn="ctr"/>
            <a:r>
              <a:rPr lang="en-IN" sz="6600" b="1" dirty="0" smtClean="0">
                <a:solidFill>
                  <a:srgbClr val="00B0F0"/>
                </a:solidFill>
                <a:latin typeface="Comic Sans MS" pitchFamily="66" charset="0"/>
              </a:rPr>
              <a:t>PART 8:</a:t>
            </a:r>
          </a:p>
          <a:p>
            <a:pPr algn="ctr"/>
            <a:r>
              <a:rPr lang="en-IN" sz="6600" b="1" dirty="0" smtClean="0">
                <a:solidFill>
                  <a:srgbClr val="00B0F0"/>
                </a:solidFill>
                <a:latin typeface="Comic Sans MS" pitchFamily="66" charset="0"/>
              </a:rPr>
              <a:t> </a:t>
            </a:r>
            <a:r>
              <a:rPr lang="en-IN" sz="6000" b="1" dirty="0" smtClean="0">
                <a:latin typeface="Tempus Sans ITC" pitchFamily="82" charset="0"/>
              </a:rPr>
              <a:t/>
            </a:r>
            <a:br>
              <a:rPr lang="en-IN" sz="6000" b="1" dirty="0" smtClean="0">
                <a:latin typeface="Tempus Sans ITC" pitchFamily="82" charset="0"/>
              </a:rPr>
            </a:br>
            <a:r>
              <a:rPr lang="en-IN" sz="4800" b="1" dirty="0" smtClean="0">
                <a:solidFill>
                  <a:schemeClr val="bg1"/>
                </a:solidFill>
                <a:latin typeface="Tempus Sans ITC" pitchFamily="82" charset="0"/>
              </a:rPr>
              <a:t> INSTITUTIONALISED JUVENILE</a:t>
            </a:r>
            <a:endParaRPr lang="en-IN" sz="6000" dirty="0">
              <a:solidFill>
                <a:schemeClr val="bg1"/>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ASSISTANCE TO </a:t>
            </a:r>
            <a:br>
              <a:rPr lang="en-IN" dirty="0" smtClean="0"/>
            </a:br>
            <a:r>
              <a:rPr lang="en-IN" dirty="0" smtClean="0"/>
              <a:t>INSTITUTIONALISED JUVENILE</a:t>
            </a:r>
            <a:endParaRPr lang="en-IN" dirty="0"/>
          </a:p>
        </p:txBody>
      </p:sp>
      <p:sp>
        <p:nvSpPr>
          <p:cNvPr id="3" name="Content Placeholder 2"/>
          <p:cNvSpPr>
            <a:spLocks noGrp="1"/>
          </p:cNvSpPr>
          <p:nvPr>
            <p:ph idx="1"/>
          </p:nvPr>
        </p:nvSpPr>
        <p:spPr>
          <a:xfrm>
            <a:off x="251520" y="1567333"/>
            <a:ext cx="8640960" cy="4525963"/>
          </a:xfrm>
        </p:spPr>
        <p:txBody>
          <a:bodyPr>
            <a:normAutofit fontScale="62500" lnSpcReduction="20000"/>
          </a:bodyPr>
          <a:lstStyle/>
          <a:p>
            <a:pPr algn="just">
              <a:buFont typeface="Wingdings" pitchFamily="2" charset="2"/>
              <a:buChar char="§"/>
            </a:pPr>
            <a:r>
              <a:rPr lang="en-GB" dirty="0" smtClean="0"/>
              <a:t>A newly admitted juvenile to an Institution may be allotted a Probation Officer as a Case Worker. [Rule 50 (2)]</a:t>
            </a:r>
          </a:p>
          <a:p>
            <a:pPr algn="just">
              <a:buFont typeface="Wingdings" pitchFamily="2" charset="2"/>
              <a:buChar char="§"/>
            </a:pPr>
            <a:r>
              <a:rPr lang="en-GB" dirty="0" smtClean="0"/>
              <a:t>As soon as Probation Officer is allotted a juvenile on his admission to an institution, he shall assist the juvenile in the following ways:</a:t>
            </a:r>
            <a:endParaRPr lang="en-IN" dirty="0" smtClean="0"/>
          </a:p>
          <a:p>
            <a:pPr marL="627063" indent="-268288" algn="just">
              <a:buFont typeface="Wingdings" pitchFamily="2" charset="2"/>
              <a:buChar char="Ø"/>
            </a:pPr>
            <a:r>
              <a:rPr lang="en-GB" dirty="0" smtClean="0"/>
              <a:t>Communicate with family/guardian of juvenile and also provide assistance to family members; [Rule 87 (1) (f)]</a:t>
            </a:r>
            <a:endParaRPr lang="en-IN" dirty="0" smtClean="0"/>
          </a:p>
          <a:p>
            <a:pPr marL="627063" indent="-268288" algn="just">
              <a:buFont typeface="Wingdings" pitchFamily="2" charset="2"/>
              <a:buChar char="Ø"/>
            </a:pPr>
            <a:r>
              <a:rPr lang="en-GB" dirty="0" smtClean="0"/>
              <a:t>Attend Board proceedings and submit reports, as and when required; [Rule 87 (1) (b)]</a:t>
            </a:r>
            <a:endParaRPr lang="en-IN" dirty="0" smtClean="0"/>
          </a:p>
          <a:p>
            <a:pPr marL="627063" indent="-268288" algn="just">
              <a:buFont typeface="Wingdings" pitchFamily="2" charset="2"/>
              <a:buChar char="Ø"/>
            </a:pPr>
            <a:r>
              <a:rPr lang="en-GB" dirty="0" smtClean="0"/>
              <a:t>Clarify problems of Juvenile and deal with their difficulties in institutional life. [Rule 87 (1) (c)]</a:t>
            </a:r>
            <a:endParaRPr lang="en-IN" dirty="0" smtClean="0"/>
          </a:p>
          <a:p>
            <a:pPr marL="627063" indent="-268288" algn="just">
              <a:buFont typeface="Wingdings" pitchFamily="2" charset="2"/>
              <a:buChar char="Ø"/>
            </a:pPr>
            <a:r>
              <a:rPr lang="en-GB" dirty="0" smtClean="0"/>
              <a:t>Participate in the orientation, monitoring, education, vocational and rehabilitation programmes of the juvenile. [Rule 87 (1) (d)]</a:t>
            </a:r>
            <a:endParaRPr lang="en-IN" dirty="0" smtClean="0"/>
          </a:p>
          <a:p>
            <a:pPr marL="627063" indent="-268288" algn="just">
              <a:buFont typeface="Wingdings" pitchFamily="2" charset="2"/>
              <a:buChar char="Ø"/>
            </a:pPr>
            <a:r>
              <a:rPr lang="en-GB" dirty="0" smtClean="0"/>
              <a:t>Establish co-operation and understanding between the juvenile and the Officer- in-charge. [Rule 87 (1) (e)]</a:t>
            </a:r>
            <a:endParaRPr lang="en-IN" dirty="0" smtClean="0"/>
          </a:p>
          <a:p>
            <a:pPr marL="627063" indent="-268288" algn="just">
              <a:buFont typeface="Wingdings" pitchFamily="2" charset="2"/>
              <a:buChar char="Ø"/>
            </a:pPr>
            <a:r>
              <a:rPr lang="en-GB" dirty="0" smtClean="0"/>
              <a:t>Accompany juveniles, where-ever possible, from the office of the Board to Observation/Special Home. [Rule 87 (1) (l)]</a:t>
            </a:r>
            <a:endParaRPr lang="en-IN" dirty="0" smtClean="0"/>
          </a:p>
          <a:p>
            <a:pPr algn="just"/>
            <a:endParaRPr lang="en-IN" dirty="0" smtClean="0"/>
          </a:p>
          <a:p>
            <a:pPr algn="just"/>
            <a:endParaRPr lang="en-IN"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9698" name="Picture 2" descr="http://0.tqn.com/d/webclipart/1/0/V/s/4/Chalkboard-and-books.png"/>
          <p:cNvPicPr>
            <a:picLocks noChangeAspect="1" noChangeArrowheads="1"/>
          </p:cNvPicPr>
          <p:nvPr/>
        </p:nvPicPr>
        <p:blipFill>
          <a:blip r:embed="rId2" cstate="print"/>
          <a:srcRect l="3381" r="3993" b="-3996"/>
          <a:stretch>
            <a:fillRect/>
          </a:stretch>
        </p:blipFill>
        <p:spPr bwMode="auto">
          <a:xfrm>
            <a:off x="107504" y="945966"/>
            <a:ext cx="8928992" cy="5363354"/>
          </a:xfrm>
          <a:prstGeom prst="rect">
            <a:avLst/>
          </a:prstGeom>
          <a:noFill/>
        </p:spPr>
      </p:pic>
      <p:sp>
        <p:nvSpPr>
          <p:cNvPr id="4" name="TextBox 3"/>
          <p:cNvSpPr txBox="1"/>
          <p:nvPr/>
        </p:nvSpPr>
        <p:spPr>
          <a:xfrm>
            <a:off x="0" y="1083508"/>
            <a:ext cx="6660232" cy="3785652"/>
          </a:xfrm>
          <a:prstGeom prst="rect">
            <a:avLst/>
          </a:prstGeom>
          <a:solidFill>
            <a:schemeClr val="tx1"/>
          </a:solidFill>
        </p:spPr>
        <p:txBody>
          <a:bodyPr wrap="square" rtlCol="0">
            <a:spAutoFit/>
          </a:bodyPr>
          <a:lstStyle/>
          <a:p>
            <a:pPr algn="ctr"/>
            <a:r>
              <a:rPr lang="en-IN" sz="6000" b="1" dirty="0" smtClean="0">
                <a:latin typeface="Tempus Sans ITC" pitchFamily="82" charset="0"/>
              </a:rPr>
              <a:t/>
            </a:r>
            <a:br>
              <a:rPr lang="en-IN" sz="6000" b="1" dirty="0" smtClean="0">
                <a:latin typeface="Tempus Sans ITC" pitchFamily="82" charset="0"/>
              </a:rPr>
            </a:br>
            <a:r>
              <a:rPr lang="en-IN" sz="4800" b="1" dirty="0" smtClean="0">
                <a:solidFill>
                  <a:schemeClr val="bg1"/>
                </a:solidFill>
                <a:latin typeface="Tempus Sans ITC" pitchFamily="82" charset="0"/>
              </a:rPr>
              <a:t> </a:t>
            </a:r>
            <a:r>
              <a:rPr lang="en-IN" sz="7200" b="1" dirty="0" smtClean="0">
                <a:solidFill>
                  <a:schemeClr val="bg1"/>
                </a:solidFill>
                <a:latin typeface="Tempus Sans ITC" pitchFamily="82" charset="0"/>
              </a:rPr>
              <a:t>THANK YOU!!!</a:t>
            </a:r>
            <a:endParaRPr lang="en-IN" sz="4800" b="1" dirty="0" smtClean="0">
              <a:solidFill>
                <a:schemeClr val="bg1"/>
              </a:solidFill>
              <a:latin typeface="Tempus Sans ITC" pitchFamily="82" charset="0"/>
            </a:endParaRPr>
          </a:p>
          <a:p>
            <a:pPr algn="ctr"/>
            <a:endParaRPr lang="en-IN" sz="4800" b="1" dirty="0" smtClean="0">
              <a:solidFill>
                <a:schemeClr val="bg1"/>
              </a:solidFill>
              <a:latin typeface="Tempus Sans ITC" pitchFamily="82" charset="0"/>
            </a:endParaRPr>
          </a:p>
          <a:p>
            <a:pPr algn="ctr"/>
            <a:endParaRPr lang="en-IN" sz="60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Autofit/>
          </a:bodyPr>
          <a:lstStyle/>
          <a:p>
            <a:r>
              <a:rPr lang="en-GB" sz="3600" dirty="0" smtClean="0"/>
              <a:t> DUTIES OF POLICE UPON APPREHENSION</a:t>
            </a:r>
            <a:endParaRPr lang="en-IN" sz="3600" dirty="0"/>
          </a:p>
        </p:txBody>
      </p:sp>
      <p:sp>
        <p:nvSpPr>
          <p:cNvPr id="3" name="Content Placeholder 2"/>
          <p:cNvSpPr>
            <a:spLocks noGrp="1"/>
          </p:cNvSpPr>
          <p:nvPr>
            <p:ph idx="1"/>
          </p:nvPr>
        </p:nvSpPr>
        <p:spPr>
          <a:xfrm>
            <a:off x="395536" y="980728"/>
            <a:ext cx="8280920" cy="4525963"/>
          </a:xfrm>
        </p:spPr>
        <p:txBody>
          <a:bodyPr>
            <a:noAutofit/>
          </a:bodyPr>
          <a:lstStyle/>
          <a:p>
            <a:pPr marL="179388" indent="-179388" algn="just">
              <a:spcBef>
                <a:spcPts val="0"/>
              </a:spcBef>
              <a:spcAft>
                <a:spcPts val="600"/>
              </a:spcAft>
              <a:buFont typeface="Wingdings" pitchFamily="2" charset="2"/>
              <a:buChar char="§"/>
            </a:pPr>
            <a:r>
              <a:rPr lang="en-GB" sz="1800" dirty="0" smtClean="0"/>
              <a:t>Upon apprehension of a juvenile, the police shall not:</a:t>
            </a:r>
            <a:endParaRPr lang="en-IN" sz="1800" dirty="0" smtClean="0"/>
          </a:p>
          <a:p>
            <a:pPr marL="179388" indent="0" algn="just">
              <a:spcBef>
                <a:spcPts val="0"/>
              </a:spcBef>
              <a:spcAft>
                <a:spcPts val="600"/>
              </a:spcAft>
              <a:buNone/>
            </a:pPr>
            <a:r>
              <a:rPr lang="en-GB" sz="1800" dirty="0" smtClean="0"/>
              <a:t>(</a:t>
            </a:r>
            <a:r>
              <a:rPr lang="en-GB" sz="1800" dirty="0" err="1" smtClean="0"/>
              <a:t>i</a:t>
            </a:r>
            <a:r>
              <a:rPr lang="en-GB" sz="1800" dirty="0" smtClean="0"/>
              <a:t>) Hand-cuff, chain or otherwise fetter the juvenile; [Rule 76]</a:t>
            </a:r>
            <a:endParaRPr lang="en-IN" sz="1800" dirty="0" smtClean="0"/>
          </a:p>
          <a:p>
            <a:pPr marL="179388" indent="0" algn="just">
              <a:spcBef>
                <a:spcPts val="0"/>
              </a:spcBef>
              <a:spcAft>
                <a:spcPts val="600"/>
              </a:spcAft>
              <a:buNone/>
            </a:pPr>
            <a:r>
              <a:rPr lang="en-GB" sz="1800" dirty="0" smtClean="0"/>
              <a:t>(ii) Send the juvenile to police lock up or jail; [Section 10(1) proviso r/w Rule 11 (3)]</a:t>
            </a:r>
            <a:endParaRPr lang="en-IN" sz="1800" dirty="0" smtClean="0"/>
          </a:p>
          <a:p>
            <a:pPr marL="179388" indent="-179388" algn="just">
              <a:spcBef>
                <a:spcPts val="0"/>
              </a:spcBef>
              <a:spcAft>
                <a:spcPts val="600"/>
              </a:spcAft>
              <a:buFont typeface="Wingdings" pitchFamily="2" charset="2"/>
              <a:buChar char="§"/>
            </a:pPr>
            <a:r>
              <a:rPr lang="en-GB" sz="1800" dirty="0" smtClean="0"/>
              <a:t>Inform the designated JCWO of the nearest police station to take charge of the juvenile and matter; [Section 10 (1) r/w Rule 11(1)(a)]</a:t>
            </a:r>
            <a:endParaRPr lang="en-IN" sz="1800" dirty="0" smtClean="0"/>
          </a:p>
          <a:p>
            <a:pPr marL="179388" indent="-179388" algn="just">
              <a:spcBef>
                <a:spcPts val="0"/>
              </a:spcBef>
              <a:spcAft>
                <a:spcPts val="600"/>
              </a:spcAft>
              <a:buFont typeface="Wingdings" pitchFamily="2" charset="2"/>
              <a:buChar char="§"/>
            </a:pPr>
            <a:r>
              <a:rPr lang="en-GB" sz="1800" dirty="0" smtClean="0"/>
              <a:t>Inform the parents/guardian about apprehension of the juvenile, address of the Board and date and time of production; [Section 13 (a) r/w Rule 11 (1)(b)]</a:t>
            </a:r>
            <a:endParaRPr lang="en-IN" sz="1800" dirty="0" smtClean="0"/>
          </a:p>
          <a:p>
            <a:pPr marL="179388" indent="-179388" algn="just">
              <a:spcBef>
                <a:spcPts val="0"/>
              </a:spcBef>
              <a:spcAft>
                <a:spcPts val="600"/>
              </a:spcAft>
              <a:buFont typeface="Wingdings" pitchFamily="2" charset="2"/>
              <a:buChar char="§"/>
            </a:pPr>
            <a:r>
              <a:rPr lang="en-GB" sz="1800" dirty="0" smtClean="0"/>
              <a:t>Explain to the parents/guardian about the possible need of personal bond/surety; [Section 50 (2) </a:t>
            </a:r>
            <a:r>
              <a:rPr lang="en-GB" sz="1800" dirty="0" err="1" smtClean="0"/>
              <a:t>Cr.P.C</a:t>
            </a:r>
            <a:r>
              <a:rPr lang="en-GB" sz="1800" dirty="0" smtClean="0"/>
              <a:t>.]</a:t>
            </a:r>
            <a:endParaRPr lang="en-IN" sz="1800" dirty="0" smtClean="0"/>
          </a:p>
          <a:p>
            <a:pPr marL="179388" indent="-179388" algn="just">
              <a:spcBef>
                <a:spcPts val="0"/>
              </a:spcBef>
              <a:spcAft>
                <a:spcPts val="600"/>
              </a:spcAft>
              <a:buFont typeface="Wingdings" pitchFamily="2" charset="2"/>
              <a:buChar char="§"/>
            </a:pPr>
            <a:r>
              <a:rPr lang="en-GB" sz="1800" dirty="0" smtClean="0"/>
              <a:t>Give copy of police report to the parents/guardian free of cost; [Section 50 (1) r/w section 50A (1) &amp; 207 </a:t>
            </a:r>
            <a:r>
              <a:rPr lang="en-GB" sz="1800" dirty="0" err="1" smtClean="0"/>
              <a:t>Cr.P.C</a:t>
            </a:r>
            <a:r>
              <a:rPr lang="en-GB" sz="1800" dirty="0" smtClean="0"/>
              <a:t>]</a:t>
            </a:r>
            <a:endParaRPr lang="en-IN" sz="1800" dirty="0" smtClean="0"/>
          </a:p>
          <a:p>
            <a:pPr marL="179388" indent="-179388" algn="just">
              <a:spcBef>
                <a:spcPts val="0"/>
              </a:spcBef>
              <a:spcAft>
                <a:spcPts val="600"/>
              </a:spcAft>
              <a:buFont typeface="Wingdings" pitchFamily="2" charset="2"/>
              <a:buChar char="§"/>
            </a:pPr>
            <a:r>
              <a:rPr lang="en-GB" sz="1800" dirty="0" smtClean="0"/>
              <a:t>Ask the parents/guardian to bring documents regarding age of juvenile;</a:t>
            </a:r>
            <a:endParaRPr lang="en-IN" sz="1800" dirty="0" smtClean="0"/>
          </a:p>
          <a:p>
            <a:pPr marL="179388" indent="-179388" algn="just">
              <a:spcBef>
                <a:spcPts val="0"/>
              </a:spcBef>
              <a:spcAft>
                <a:spcPts val="600"/>
              </a:spcAft>
              <a:buFont typeface="Wingdings" pitchFamily="2" charset="2"/>
              <a:buChar char="§"/>
            </a:pPr>
            <a:r>
              <a:rPr lang="en-GB" sz="1800" dirty="0" smtClean="0"/>
              <a:t>Inform the Probation Officer; [Section 13 (b) r/w Rule 11 (1)(c)]</a:t>
            </a:r>
          </a:p>
          <a:p>
            <a:pPr marL="179388" indent="-179388" algn="just">
              <a:spcBef>
                <a:spcPts val="0"/>
              </a:spcBef>
              <a:spcAft>
                <a:spcPts val="600"/>
              </a:spcAft>
              <a:buFont typeface="Wingdings" pitchFamily="2" charset="2"/>
              <a:buChar char="§"/>
            </a:pPr>
            <a:r>
              <a:rPr lang="en-GB" sz="1800" dirty="0" smtClean="0"/>
              <a:t>Be responsible for the safety, food and basic amenities during the period of apprehension; [Rule 11 (13)]</a:t>
            </a:r>
            <a:endParaRPr lang="en-IN" sz="1800" dirty="0" smtClean="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9698" name="Picture 2" descr="http://0.tqn.com/d/webclipart/1/0/V/s/4/Chalkboard-and-books.png"/>
          <p:cNvPicPr>
            <a:picLocks noChangeAspect="1" noChangeArrowheads="1"/>
          </p:cNvPicPr>
          <p:nvPr/>
        </p:nvPicPr>
        <p:blipFill>
          <a:blip r:embed="rId2" cstate="print"/>
          <a:srcRect l="3381" r="3993" b="-3996"/>
          <a:stretch>
            <a:fillRect/>
          </a:stretch>
        </p:blipFill>
        <p:spPr bwMode="auto">
          <a:xfrm>
            <a:off x="107504" y="945966"/>
            <a:ext cx="8928992" cy="5363354"/>
          </a:xfrm>
          <a:prstGeom prst="rect">
            <a:avLst/>
          </a:prstGeom>
          <a:noFill/>
        </p:spPr>
      </p:pic>
      <p:sp>
        <p:nvSpPr>
          <p:cNvPr id="4" name="TextBox 3"/>
          <p:cNvSpPr txBox="1"/>
          <p:nvPr/>
        </p:nvSpPr>
        <p:spPr>
          <a:xfrm>
            <a:off x="0" y="529510"/>
            <a:ext cx="6660232" cy="4339650"/>
          </a:xfrm>
          <a:prstGeom prst="rect">
            <a:avLst/>
          </a:prstGeom>
          <a:solidFill>
            <a:schemeClr val="tx1"/>
          </a:solidFill>
        </p:spPr>
        <p:txBody>
          <a:bodyPr wrap="square" rtlCol="0">
            <a:spAutoFit/>
          </a:bodyPr>
          <a:lstStyle/>
          <a:p>
            <a:pPr algn="ctr"/>
            <a:r>
              <a:rPr lang="en-IN" sz="6600" b="1" dirty="0" smtClean="0">
                <a:solidFill>
                  <a:srgbClr val="00B0F0"/>
                </a:solidFill>
                <a:latin typeface="Comic Sans MS" pitchFamily="66" charset="0"/>
              </a:rPr>
              <a:t>PART 2:</a:t>
            </a:r>
          </a:p>
          <a:p>
            <a:pPr algn="ctr"/>
            <a:r>
              <a:rPr lang="en-IN" sz="6600" b="1" dirty="0" smtClean="0">
                <a:solidFill>
                  <a:srgbClr val="00B0F0"/>
                </a:solidFill>
                <a:latin typeface="Comic Sans MS" pitchFamily="66" charset="0"/>
              </a:rPr>
              <a:t> </a:t>
            </a:r>
            <a:r>
              <a:rPr lang="en-IN" sz="6000" b="1" dirty="0" smtClean="0">
                <a:latin typeface="Tempus Sans ITC" pitchFamily="82" charset="0"/>
              </a:rPr>
              <a:t/>
            </a:r>
            <a:br>
              <a:rPr lang="en-IN" sz="6000" b="1" dirty="0" smtClean="0">
                <a:latin typeface="Tempus Sans ITC" pitchFamily="82" charset="0"/>
              </a:rPr>
            </a:br>
            <a:r>
              <a:rPr lang="en-IN" sz="4800" b="1" dirty="0" smtClean="0">
                <a:solidFill>
                  <a:schemeClr val="bg1"/>
                </a:solidFill>
                <a:latin typeface="Tempus Sans ITC" pitchFamily="82" charset="0"/>
              </a:rPr>
              <a:t> POST-APPREHENSION &amp; FIRST PRODUCTION PROCEEDINGS</a:t>
            </a:r>
            <a:endParaRPr lang="en-IN" sz="60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
        <p:nvSpPr>
          <p:cNvPr id="2" name="Title 1"/>
          <p:cNvSpPr>
            <a:spLocks noGrp="1"/>
          </p:cNvSpPr>
          <p:nvPr>
            <p:ph type="title"/>
          </p:nvPr>
        </p:nvSpPr>
        <p:spPr>
          <a:xfrm>
            <a:off x="457200" y="44624"/>
            <a:ext cx="8229600" cy="1143000"/>
          </a:xfrm>
        </p:spPr>
        <p:txBody>
          <a:bodyPr>
            <a:noAutofit/>
          </a:bodyPr>
          <a:lstStyle/>
          <a:p>
            <a:r>
              <a:rPr lang="en-GB" sz="3600" dirty="0" smtClean="0"/>
              <a:t> DUTIES OF POLICE AFTER APPREHENSION</a:t>
            </a:r>
            <a:endParaRPr lang="en-IN" sz="3600" dirty="0"/>
          </a:p>
        </p:txBody>
      </p:sp>
      <p:sp>
        <p:nvSpPr>
          <p:cNvPr id="3" name="Content Placeholder 2"/>
          <p:cNvSpPr>
            <a:spLocks noGrp="1"/>
          </p:cNvSpPr>
          <p:nvPr>
            <p:ph idx="1"/>
          </p:nvPr>
        </p:nvSpPr>
        <p:spPr>
          <a:xfrm>
            <a:off x="323528" y="1279301"/>
            <a:ext cx="8496944" cy="4525963"/>
          </a:xfrm>
        </p:spPr>
        <p:txBody>
          <a:bodyPr>
            <a:noAutofit/>
          </a:bodyPr>
          <a:lstStyle/>
          <a:p>
            <a:pPr marL="358775" indent="-358775" algn="just">
              <a:spcBef>
                <a:spcPts val="0"/>
              </a:spcBef>
              <a:spcAft>
                <a:spcPts val="600"/>
              </a:spcAft>
              <a:buFont typeface="Wingdings" pitchFamily="2" charset="2"/>
              <a:buChar char="§"/>
            </a:pPr>
            <a:r>
              <a:rPr lang="en-GB" sz="2000" dirty="0" smtClean="0"/>
              <a:t>Record social background of the juvenile and circumstances of apprehension in the case diary and forward to the Board; [Rule 11 (6)]</a:t>
            </a:r>
            <a:endParaRPr lang="en-IN" sz="2000" dirty="0" smtClean="0"/>
          </a:p>
          <a:p>
            <a:pPr algn="just">
              <a:spcBef>
                <a:spcPts val="0"/>
              </a:spcBef>
              <a:spcAft>
                <a:spcPts val="600"/>
              </a:spcAft>
              <a:buFont typeface="Wingdings" pitchFamily="2" charset="2"/>
              <a:buChar char="§"/>
            </a:pPr>
            <a:r>
              <a:rPr lang="en-GB" sz="2000" dirty="0" smtClean="0"/>
              <a:t>Produce before the Board within 24 hours of apprehension; [Section 10 r/w Rule 11 (2)] and in case the Board is not sitting, the juvenile shall be produced before a single member of the Board, who is empowered to pass all orders except final disposal; [Sec. 5(2) r/w Rule 11 (10)]</a:t>
            </a:r>
            <a:endParaRPr lang="en-IN" sz="2000" dirty="0" smtClean="0"/>
          </a:p>
          <a:p>
            <a:pPr algn="just">
              <a:spcBef>
                <a:spcPts val="0"/>
              </a:spcBef>
              <a:spcAft>
                <a:spcPts val="600"/>
              </a:spcAft>
              <a:buFont typeface="Wingdings" pitchFamily="2" charset="2"/>
              <a:buChar char="§"/>
            </a:pPr>
            <a:r>
              <a:rPr lang="en-GB" sz="2000" dirty="0" smtClean="0"/>
              <a:t>In case of apprehension apparently in the interest of juvenile, the police shall make a report to the Board for transferring the child to the Child Welfare Committee. [Rule 11 (8) r/w Rule 13 (1)(b)]</a:t>
            </a:r>
            <a:endParaRPr lang="en-IN" sz="2000" dirty="0" smtClean="0"/>
          </a:p>
          <a:p>
            <a:pPr algn="just">
              <a:spcBef>
                <a:spcPts val="0"/>
              </a:spcBef>
              <a:spcAft>
                <a:spcPts val="600"/>
              </a:spcAft>
              <a:buFont typeface="Wingdings" pitchFamily="2" charset="2"/>
              <a:buChar char="§"/>
            </a:pPr>
            <a:r>
              <a:rPr lang="en-GB" sz="2000" dirty="0" smtClean="0"/>
              <a:t>In case of non–serious offence, no FIR or charge–sheet is required. Police may record the information regarding the alleged incident in General Diary. A social background report, circumstances of apprehension and offence shall be submitted to the Board before the first hearing. [Rule 11 (11)]</a:t>
            </a:r>
            <a:endParaRPr lang="en-IN" sz="2000" dirty="0" smtClean="0"/>
          </a:p>
          <a:p>
            <a:pPr algn="just">
              <a:spcBef>
                <a:spcPts val="0"/>
              </a:spcBef>
              <a:spcAft>
                <a:spcPts val="600"/>
              </a:spcAft>
            </a:pPr>
            <a:endParaRPr lang="en-IN"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DUTY OF PROBATION OFFICER </a:t>
            </a:r>
            <a:endParaRPr lang="en-IN" dirty="0"/>
          </a:p>
        </p:txBody>
      </p:sp>
      <p:sp>
        <p:nvSpPr>
          <p:cNvPr id="3" name="Content Placeholder 2"/>
          <p:cNvSpPr>
            <a:spLocks noGrp="1"/>
          </p:cNvSpPr>
          <p:nvPr>
            <p:ph idx="1"/>
          </p:nvPr>
        </p:nvSpPr>
        <p:spPr/>
        <p:txBody>
          <a:bodyPr/>
          <a:lstStyle/>
          <a:p>
            <a:pPr algn="just">
              <a:buFont typeface="Wingdings" pitchFamily="2" charset="2"/>
              <a:buChar char="§"/>
            </a:pPr>
            <a:r>
              <a:rPr lang="en-GB" dirty="0" smtClean="0"/>
              <a:t>Upon receipt of information of apprehension of juvenile, Probation Officer shall obtain details regarding antecedents and family background of the juvenile and other material circumstances likely to be of assistance to the Board for making the inquiry. [Section 13 (b) and Rule 11 (1) (c)]</a:t>
            </a:r>
            <a:endParaRPr lang="en-IN" dirty="0" smtClean="0"/>
          </a:p>
          <a:p>
            <a:pPr algn="just"/>
            <a:endParaRPr lang="en-IN"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a:bodyPr>
          <a:lstStyle/>
          <a:p>
            <a:r>
              <a:rPr lang="en-IN" dirty="0" smtClean="0"/>
              <a:t>DUTIES OF BOARD </a:t>
            </a:r>
            <a:endParaRPr lang="en-IN" dirty="0"/>
          </a:p>
        </p:txBody>
      </p:sp>
      <p:sp>
        <p:nvSpPr>
          <p:cNvPr id="3" name="Content Placeholder 2"/>
          <p:cNvSpPr>
            <a:spLocks noGrp="1"/>
          </p:cNvSpPr>
          <p:nvPr>
            <p:ph idx="1"/>
          </p:nvPr>
        </p:nvSpPr>
        <p:spPr>
          <a:xfrm>
            <a:off x="457200" y="908720"/>
            <a:ext cx="8229600" cy="4525963"/>
          </a:xfrm>
        </p:spPr>
        <p:txBody>
          <a:bodyPr>
            <a:noAutofit/>
          </a:bodyPr>
          <a:lstStyle/>
          <a:p>
            <a:pPr algn="just">
              <a:spcBef>
                <a:spcPts val="0"/>
              </a:spcBef>
              <a:spcAft>
                <a:spcPts val="600"/>
              </a:spcAft>
              <a:buFont typeface="Wingdings" pitchFamily="2" charset="2"/>
              <a:buChar char="§"/>
            </a:pPr>
            <a:r>
              <a:rPr lang="en-GB" sz="2200" dirty="0" smtClean="0"/>
              <a:t>The Board shall make sure that the parents / guardian have been -</a:t>
            </a:r>
            <a:endParaRPr lang="en-IN" sz="2200" dirty="0" smtClean="0"/>
          </a:p>
          <a:p>
            <a:pPr marL="717550" indent="-358775" algn="just">
              <a:spcBef>
                <a:spcPts val="0"/>
              </a:spcBef>
              <a:spcAft>
                <a:spcPts val="600"/>
              </a:spcAft>
              <a:buFont typeface="+mj-lt"/>
              <a:buAutoNum type="romanLcPeriod"/>
              <a:tabLst>
                <a:tab pos="717550" algn="l"/>
              </a:tabLst>
            </a:pPr>
            <a:r>
              <a:rPr lang="en-GB" sz="2200" dirty="0" smtClean="0"/>
              <a:t>Supplied with copy of police report by the concerned police officer or JCWO before or on the day of production of the juvenile in the Board;</a:t>
            </a:r>
            <a:endParaRPr lang="en-IN" sz="2200" dirty="0" smtClean="0"/>
          </a:p>
          <a:p>
            <a:pPr marL="717550" indent="-358775" algn="just">
              <a:spcBef>
                <a:spcPts val="0"/>
              </a:spcBef>
              <a:spcAft>
                <a:spcPts val="600"/>
              </a:spcAft>
              <a:buFont typeface="+mj-lt"/>
              <a:buAutoNum type="romanLcPeriod"/>
              <a:tabLst>
                <a:tab pos="717550" algn="l"/>
              </a:tabLst>
            </a:pPr>
            <a:r>
              <a:rPr lang="en-GB" sz="2200" dirty="0" smtClean="0"/>
              <a:t>Informed about apprehension of the Juvenile and production before the Board;</a:t>
            </a:r>
            <a:endParaRPr lang="en-IN" sz="2200" dirty="0" smtClean="0"/>
          </a:p>
          <a:p>
            <a:pPr marL="717550" indent="-358775" algn="just">
              <a:spcBef>
                <a:spcPts val="0"/>
              </a:spcBef>
              <a:spcAft>
                <a:spcPts val="600"/>
              </a:spcAft>
              <a:buFont typeface="+mj-lt"/>
              <a:buAutoNum type="romanLcPeriod"/>
              <a:tabLst>
                <a:tab pos="717550" algn="l"/>
              </a:tabLst>
            </a:pPr>
            <a:r>
              <a:rPr lang="en-GB" sz="2200" dirty="0" smtClean="0"/>
              <a:t>Informed about the possible need of personal bond/surety in the event of bail be granted and the provision relating to bonds in Chapter 33 </a:t>
            </a:r>
            <a:r>
              <a:rPr lang="en-GB" sz="2200" dirty="0" err="1" smtClean="0"/>
              <a:t>Cr.PC</a:t>
            </a:r>
            <a:r>
              <a:rPr lang="en-GB" sz="2200" dirty="0" smtClean="0"/>
              <a:t> shall apply.[Section 50 &amp; 65 r/w section 50A </a:t>
            </a:r>
            <a:r>
              <a:rPr lang="en-GB" sz="2200" dirty="0" err="1" smtClean="0"/>
              <a:t>Cr.PC</a:t>
            </a:r>
            <a:r>
              <a:rPr lang="en-GB" sz="2200" dirty="0" smtClean="0"/>
              <a:t>]</a:t>
            </a:r>
          </a:p>
          <a:p>
            <a:pPr algn="just">
              <a:spcBef>
                <a:spcPts val="0"/>
              </a:spcBef>
              <a:spcAft>
                <a:spcPts val="600"/>
              </a:spcAft>
              <a:buFont typeface="Wingdings" pitchFamily="2" charset="2"/>
              <a:buChar char="§"/>
            </a:pPr>
            <a:r>
              <a:rPr lang="en-GB" sz="2200" dirty="0" smtClean="0"/>
              <a:t>The Board shall ensure that the police has informed the probation officer about the apprehension of the Juvenile for the purpose of obtaining information of the background of the juvenile and other necessary material circumstances. [Section 13 (b) r/w Rule 11 (1)(c)]</a:t>
            </a:r>
            <a:endParaRPr lang="en-IN" sz="2200" dirty="0" smtClean="0"/>
          </a:p>
          <a:p>
            <a:pPr algn="just">
              <a:spcBef>
                <a:spcPts val="0"/>
              </a:spcBef>
              <a:spcAft>
                <a:spcPts val="600"/>
              </a:spcAft>
            </a:pPr>
            <a:endParaRPr lang="en-IN" sz="2200" dirty="0" smtClean="0"/>
          </a:p>
          <a:p>
            <a:pPr algn="just">
              <a:spcBef>
                <a:spcPts val="0"/>
              </a:spcBef>
              <a:spcAft>
                <a:spcPts val="600"/>
              </a:spcAft>
            </a:pPr>
            <a:endParaRPr lang="en-IN" sz="2200" dirty="0"/>
          </a:p>
        </p:txBody>
      </p:sp>
      <p:grpSp>
        <p:nvGrpSpPr>
          <p:cNvPr id="4" name="Group 6"/>
          <p:cNvGrpSpPr/>
          <p:nvPr/>
        </p:nvGrpSpPr>
        <p:grpSpPr>
          <a:xfrm>
            <a:off x="72009" y="6165304"/>
            <a:ext cx="9071991" cy="704037"/>
            <a:chOff x="1" y="6093296"/>
            <a:chExt cx="8604447" cy="776045"/>
          </a:xfrm>
        </p:grpSpPr>
        <p:pic>
          <p:nvPicPr>
            <p:cNvPr id="5" name="Picture 4" descr="happy kids"/>
            <p:cNvPicPr>
              <a:picLocks noChangeAspect="1" noChangeArrowheads="1"/>
            </p:cNvPicPr>
            <p:nvPr/>
          </p:nvPicPr>
          <p:blipFill>
            <a:blip r:embed="rId2" cstate="print"/>
            <a:srcRect/>
            <a:stretch>
              <a:fillRect/>
            </a:stretch>
          </p:blipFill>
          <p:spPr bwMode="auto">
            <a:xfrm>
              <a:off x="1" y="6093296"/>
              <a:ext cx="2123727" cy="776045"/>
            </a:xfrm>
            <a:prstGeom prst="rect">
              <a:avLst/>
            </a:prstGeom>
            <a:noFill/>
          </p:spPr>
        </p:pic>
        <p:pic>
          <p:nvPicPr>
            <p:cNvPr id="6" name="Picture 4" descr="happy kids"/>
            <p:cNvPicPr>
              <a:picLocks noChangeAspect="1" noChangeArrowheads="1"/>
            </p:cNvPicPr>
            <p:nvPr/>
          </p:nvPicPr>
          <p:blipFill>
            <a:blip r:embed="rId2" cstate="print"/>
            <a:srcRect/>
            <a:stretch>
              <a:fillRect/>
            </a:stretch>
          </p:blipFill>
          <p:spPr bwMode="auto">
            <a:xfrm>
              <a:off x="2160241" y="6093296"/>
              <a:ext cx="2123727" cy="776045"/>
            </a:xfrm>
            <a:prstGeom prst="rect">
              <a:avLst/>
            </a:prstGeom>
            <a:noFill/>
          </p:spPr>
        </p:pic>
        <p:pic>
          <p:nvPicPr>
            <p:cNvPr id="7" name="Picture 4" descr="happy kids"/>
            <p:cNvPicPr>
              <a:picLocks noChangeAspect="1" noChangeArrowheads="1"/>
            </p:cNvPicPr>
            <p:nvPr/>
          </p:nvPicPr>
          <p:blipFill>
            <a:blip r:embed="rId2" cstate="print"/>
            <a:srcRect/>
            <a:stretch>
              <a:fillRect/>
            </a:stretch>
          </p:blipFill>
          <p:spPr bwMode="auto">
            <a:xfrm>
              <a:off x="4320481" y="6093296"/>
              <a:ext cx="2123727" cy="776045"/>
            </a:xfrm>
            <a:prstGeom prst="rect">
              <a:avLst/>
            </a:prstGeom>
            <a:noFill/>
          </p:spPr>
        </p:pic>
        <p:pic>
          <p:nvPicPr>
            <p:cNvPr id="8" name="Picture 7" descr="happy kids"/>
            <p:cNvPicPr>
              <a:picLocks noChangeAspect="1" noChangeArrowheads="1"/>
            </p:cNvPicPr>
            <p:nvPr/>
          </p:nvPicPr>
          <p:blipFill>
            <a:blip r:embed="rId2" cstate="print"/>
            <a:srcRect/>
            <a:stretch>
              <a:fillRect/>
            </a:stretch>
          </p:blipFill>
          <p:spPr bwMode="auto">
            <a:xfrm>
              <a:off x="6480721" y="6093296"/>
              <a:ext cx="2123727" cy="776045"/>
            </a:xfrm>
            <a:prstGeom prst="rect">
              <a:avLst/>
            </a:prstGeom>
            <a:noFill/>
          </p:spPr>
        </p:pic>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834</TotalTime>
  <Words>5260</Words>
  <Application>Microsoft Office PowerPoint</Application>
  <PresentationFormat>On-screen Show (4:3)</PresentationFormat>
  <Paragraphs>267</Paragraphs>
  <Slides>43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Comic Sans MS</vt:lpstr>
      <vt:lpstr>Tempus Sans ITC</vt:lpstr>
      <vt:lpstr>Wingdings</vt:lpstr>
      <vt:lpstr>Office Theme</vt:lpstr>
      <vt:lpstr>JUVENILE JUSTICE (CARE AND PROTECTION OF CHILDREN) ACT, 2000   Rajasthan Juvenile Justice (Care and Protection of Children) Rules, 2011  </vt:lpstr>
      <vt:lpstr>PowerPoint Presentation</vt:lpstr>
      <vt:lpstr> SPECIAL JUVENILE POLICE UNIT</vt:lpstr>
      <vt:lpstr> APPREHENSION/ARREST </vt:lpstr>
      <vt:lpstr> DUTIES OF POLICE UPON APPREHENSION</vt:lpstr>
      <vt:lpstr>PowerPoint Presentation</vt:lpstr>
      <vt:lpstr> DUTIES OF POLICE AFTER APPREHENSION</vt:lpstr>
      <vt:lpstr>DUTY OF PROBATION OFFICER </vt:lpstr>
      <vt:lpstr>DUTIES OF BOARD </vt:lpstr>
      <vt:lpstr>DUTIES OF VOLUNTARY ORGANISATIONS /PROTECTION AGENCIES </vt:lpstr>
      <vt:lpstr> OTHER IMPORTANT DUTIES OF POLICE</vt:lpstr>
      <vt:lpstr>FIRST PRODUCTION BEFORE THE BOARD</vt:lpstr>
      <vt:lpstr>PowerPoint Presentation</vt:lpstr>
      <vt:lpstr>RIGHT TO LEGAL AID</vt:lpstr>
      <vt:lpstr>PowerPoint Presentation</vt:lpstr>
      <vt:lpstr>RELEVANT DATE</vt:lpstr>
      <vt:lpstr>DETERMINATION BY BOARD:  PRIMA FACIE OPINION</vt:lpstr>
      <vt:lpstr>DETERMINATION BY BOARD: CONCLUSIVE INQUIRY BY BOARD</vt:lpstr>
      <vt:lpstr>DETERMINATION BY COURT/MAGISTRATE</vt:lpstr>
      <vt:lpstr>PowerPoint Presentation</vt:lpstr>
      <vt:lpstr> BAIL</vt:lpstr>
      <vt:lpstr>SOCIAL INVESTIGATION REPORT</vt:lpstr>
      <vt:lpstr>USE OF SIR BY BOARD</vt:lpstr>
      <vt:lpstr>SIR THROUGH VOLUNTARY ORGANISATION</vt:lpstr>
      <vt:lpstr>PowerPoint Presentation</vt:lpstr>
      <vt:lpstr>PROCEDURE VIS-A-VIS OFFENCE</vt:lpstr>
      <vt:lpstr>CONDUCT OF PROCEEDINGS</vt:lpstr>
      <vt:lpstr>RIGHTS OF JUVENILES</vt:lpstr>
      <vt:lpstr>PERIOD OF INQUIRY</vt:lpstr>
      <vt:lpstr>JUVENILE OUTSIDE JURISDICTION</vt:lpstr>
      <vt:lpstr>FOREIGN NATIONAL JUVENILE</vt:lpstr>
      <vt:lpstr>FINAL ORDER BY BOARD</vt:lpstr>
      <vt:lpstr>FINAL ORDER BY BOARD</vt:lpstr>
      <vt:lpstr>FINAL ORDER BY BOARD</vt:lpstr>
      <vt:lpstr>POST FINAL ORDER</vt:lpstr>
      <vt:lpstr>PowerPoint Presentation</vt:lpstr>
      <vt:lpstr>RELEASE OF JUVENILE ON SUPERVISION</vt:lpstr>
      <vt:lpstr>RELEASE OF JUVENILE ON SUPERVISION</vt:lpstr>
      <vt:lpstr>SUPERVISION INCLUDES</vt:lpstr>
      <vt:lpstr>PROHIBITIONS FOR PROBATIONOFFICER</vt:lpstr>
      <vt:lpstr>PowerPoint Presentation</vt:lpstr>
      <vt:lpstr>ASSISTANCE TO  INSTITUTIONALISED JUVENILE</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Sugandha Mathur</dc:creator>
  <cp:lastModifiedBy>Kakoli Roy</cp:lastModifiedBy>
  <cp:revision>104</cp:revision>
  <dcterms:created xsi:type="dcterms:W3CDTF">2014-03-26T17:25:56Z</dcterms:created>
  <dcterms:modified xsi:type="dcterms:W3CDTF">2016-02-24T08:56:15Z</dcterms:modified>
</cp:coreProperties>
</file>